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0" r:id="rId3"/>
    <p:sldId id="262" r:id="rId4"/>
    <p:sldId id="392" r:id="rId5"/>
    <p:sldId id="393" r:id="rId6"/>
    <p:sldId id="394" r:id="rId7"/>
    <p:sldId id="395" r:id="rId8"/>
    <p:sldId id="396" r:id="rId9"/>
    <p:sldId id="258" r:id="rId10"/>
    <p:sldId id="259" r:id="rId11"/>
    <p:sldId id="261" r:id="rId12"/>
    <p:sldId id="3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4F7C5-9293-4015-B7A3-727117856341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D00B-A883-446E-83B5-824BAF46CB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03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5D00B-A883-446E-83B5-824BAF46CB7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55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38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0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2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42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1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90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2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5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923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5437188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1" name="Sottotito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3827610"/>
            <a:ext cx="5437188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it-IT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  <a:endParaRPr lang="it-IT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9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9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8" y="125400"/>
            <a:ext cx="1404699" cy="1155641"/>
            <a:chOff x="11161347" y="125399"/>
            <a:chExt cx="1404698" cy="1155641"/>
          </a:xfrm>
        </p:grpSpPr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sz="1801" noProof="0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801" noProof="0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sz="1801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3" cy="631474"/>
            <a:chOff x="10478914" y="1506691"/>
            <a:chExt cx="667802" cy="631474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801" noProof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801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801" noProof="0"/>
          </a:p>
        </p:txBody>
      </p:sp>
    </p:spTree>
    <p:extLst>
      <p:ext uri="{BB962C8B-B14F-4D97-AF65-F5344CB8AC3E}">
        <p14:creationId xmlns:p14="http://schemas.microsoft.com/office/powerpoint/2010/main" val="61996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54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05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58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37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03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D8831-6C7C-4CA1-8C32-7367626F6CCF}" type="datetimeFigureOut">
              <a:rPr lang="it-IT" smtClean="0"/>
              <a:t>07/02/2023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4DC28A-E7F1-42CC-9EF1-1B7AAA7B3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570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4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Interfaith Harmony Week Observed in Ukraine - Universal Peace  Federation">
            <a:extLst>
              <a:ext uri="{FF2B5EF4-FFF2-40B4-BE49-F238E27FC236}">
                <a16:creationId xmlns:a16="http://schemas.microsoft.com/office/drawing/2014/main" id="{CF96C0FF-DF12-3565-0E8B-1DB5A070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4623" cy="67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EC2F566-C1C0-96A7-A1FB-77E67D93C203}"/>
              </a:ext>
            </a:extLst>
          </p:cNvPr>
          <p:cNvSpPr/>
          <p:nvPr/>
        </p:nvSpPr>
        <p:spPr>
          <a:xfrm>
            <a:off x="5754623" y="478425"/>
            <a:ext cx="6437377" cy="353943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it-IT" sz="36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it-IT" sz="3600" b="1" dirty="0">
                <a:ln/>
                <a:solidFill>
                  <a:srgbClr val="002060"/>
                </a:solidFill>
                <a:latin typeface="Chamberi Super Display" panose="02040503080505020303" pitchFamily="18" charset="0"/>
              </a:rPr>
              <a:t>Settimana Mondiale per</a:t>
            </a:r>
          </a:p>
          <a:p>
            <a:pPr algn="ctr"/>
            <a:r>
              <a:rPr lang="it-IT" sz="3600" b="1" dirty="0">
                <a:ln/>
                <a:solidFill>
                  <a:srgbClr val="002060"/>
                </a:solidFill>
                <a:latin typeface="Chamberi Super Display" panose="02040503080505020303" pitchFamily="18" charset="0"/>
              </a:rPr>
              <a:t>l’Armonia Interreligiosa 2023</a:t>
            </a:r>
            <a:endParaRPr lang="it-IT" sz="36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it-IT" sz="36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it-IT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Il Ruolo della Religione per la conquista della Pace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4A2BA0E-D055-9A7D-FA6B-F6DB45DE71B5}"/>
              </a:ext>
            </a:extLst>
          </p:cNvPr>
          <p:cNvSpPr/>
          <p:nvPr/>
        </p:nvSpPr>
        <p:spPr>
          <a:xfrm>
            <a:off x="222502" y="5605332"/>
            <a:ext cx="5532121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200" b="1" dirty="0">
                <a:ln/>
                <a:solidFill>
                  <a:schemeClr val="bg2"/>
                </a:solidFill>
              </a:rPr>
              <a:t>Evento online</a:t>
            </a:r>
          </a:p>
          <a:p>
            <a:pPr algn="ctr"/>
            <a:r>
              <a:rPr lang="it-IT" sz="3200" b="1" dirty="0">
                <a:ln/>
                <a:solidFill>
                  <a:schemeClr val="bg2"/>
                </a:solidFill>
              </a:rPr>
              <a:t>Giovedì 2 Febbraio, ore 15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8C125A-607C-837E-A519-42FAE378C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26" b="74638"/>
          <a:stretch/>
        </p:blipFill>
        <p:spPr>
          <a:xfrm>
            <a:off x="222502" y="4874497"/>
            <a:ext cx="11801856" cy="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EDA2EA-0E34-720B-DDB6-10EBAACE1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8" t="22844" r="50952" b="34384"/>
          <a:stretch/>
        </p:blipFill>
        <p:spPr>
          <a:xfrm>
            <a:off x="377370" y="328604"/>
            <a:ext cx="5822047" cy="42921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298389-5704-5CA6-B792-FA0775246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1" t="21786" r="51191" b="33748"/>
          <a:stretch/>
        </p:blipFill>
        <p:spPr>
          <a:xfrm>
            <a:off x="6016747" y="829056"/>
            <a:ext cx="5479718" cy="41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B3772F-8E65-488A-F633-E219DCE14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0" t="22387" r="51100" b="34570"/>
          <a:stretch/>
        </p:blipFill>
        <p:spPr>
          <a:xfrm>
            <a:off x="497051" y="1243584"/>
            <a:ext cx="5464837" cy="40692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9CF63E-34C8-B145-0796-A13E22503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0" t="22387" r="51100" b="32969"/>
          <a:stretch/>
        </p:blipFill>
        <p:spPr>
          <a:xfrm>
            <a:off x="6096000" y="830697"/>
            <a:ext cx="5346825" cy="41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872" y="264933"/>
            <a:ext cx="5437188" cy="2986235"/>
          </a:xfrm>
        </p:spPr>
        <p:txBody>
          <a:bodyPr rtlCol="0"/>
          <a:lstStyle/>
          <a:p>
            <a:pPr rtl="0"/>
            <a:br>
              <a:rPr lang="it-IT" b="1" dirty="0">
                <a:latin typeface="Abadi" panose="020B0604020104020204" pitchFamily="34" charset="0"/>
              </a:rPr>
            </a:br>
            <a:r>
              <a:rPr lang="it-IT" b="1" dirty="0">
                <a:latin typeface="Abadi" panose="020B0604020104020204" pitchFamily="34" charset="0"/>
              </a:rPr>
              <a:t>Grazie</a:t>
            </a:r>
          </a:p>
        </p:txBody>
      </p:sp>
      <p:pic>
        <p:nvPicPr>
          <p:cNvPr id="27" name="Segnaposto immagine 26" descr="Sfondo digitale punti dati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Segnaposto immagine 32" descr="Sfondo digitale punti dati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4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105277-D77C-B721-56EF-10AFDB728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8" t="7061" b="7215"/>
          <a:stretch/>
        </p:blipFill>
        <p:spPr bwMode="auto">
          <a:xfrm>
            <a:off x="6556249" y="548642"/>
            <a:ext cx="5382357" cy="270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3A5E60-F625-0A1A-A200-008BD82D6B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10" t="12783" r="4868" b="25944"/>
          <a:stretch/>
        </p:blipFill>
        <p:spPr bwMode="auto">
          <a:xfrm>
            <a:off x="6672488" y="3650798"/>
            <a:ext cx="4851586" cy="249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BFF0A5-694B-9F4F-BEC3-9892F2A375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05" t="10408" r="14325" b="19278"/>
          <a:stretch/>
        </p:blipFill>
        <p:spPr bwMode="auto">
          <a:xfrm>
            <a:off x="775854" y="3535508"/>
            <a:ext cx="4859072" cy="27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9549F6-80E0-B8F8-2B9B-457B16C30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6" y="243840"/>
            <a:ext cx="3836416" cy="2157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257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9BCD4C8-1A47-E349-258D-F7DBEA62B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5" r="12000" b="5401"/>
          <a:stretch/>
        </p:blipFill>
        <p:spPr>
          <a:xfrm>
            <a:off x="174716" y="414528"/>
            <a:ext cx="11724676" cy="59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392E0-BFB9-F882-F769-D52A289094B2}"/>
              </a:ext>
            </a:extLst>
          </p:cNvPr>
          <p:cNvSpPr txBox="1"/>
          <p:nvPr/>
        </p:nvSpPr>
        <p:spPr>
          <a:xfrm>
            <a:off x="633984" y="372233"/>
            <a:ext cx="8510016" cy="565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 È LA FONTE DELLA PACE.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ci guardiamo intorno e vediamo solo conflitti e guerre, quando disperiamo di trovare la pace sulla terra, ci rivolgiamo a Dio, il Re della Pace.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Dio viene a noi, lenisce la rabbia dentro di noi , e ci permette di vedere il nostro nemico da una prospettiva diversa, come un fratello o una sorella.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Dio è amore; pertanto, con Dio otteniamo il potere di amare anche il nostro nemico.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Quindi, la chiave per la pace è vivere con Dio e manifestare l'amore di Dio.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Padre Moon aggiunge un'ulteriore intuizione: poiché l'amore di Dio abita soprattutto nelle profonde relazioni di matrimonio e famiglia, la famiglia pacifica e incentrata su Dio è il vero elemento costitutivo di una società, di una nazione e mondo di Pace.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SansITCbyBT-Light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F3498E-34A9-4775-6D3C-10F5728D8006}"/>
              </a:ext>
            </a:extLst>
          </p:cNvPr>
          <p:cNvSpPr txBox="1"/>
          <p:nvPr/>
        </p:nvSpPr>
        <p:spPr>
          <a:xfrm>
            <a:off x="394071" y="1233602"/>
            <a:ext cx="6096000" cy="416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Gloria a Dio nel più alto dei cieli e pace in terra,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agli uomini di buona volontà 1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Luca 2,14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Roman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il Signore innalzi il suo volto su di voi,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vi dia pace.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Numeri 6.26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Roman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 è pace, il suo nome è pace e tutto è legato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insieme in pace.2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Zohar 3.10b (Ebraismo)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orld Scripture and the Teachings of Sun Myung Moon | eBay">
            <a:extLst>
              <a:ext uri="{FF2B5EF4-FFF2-40B4-BE49-F238E27FC236}">
                <a16:creationId xmlns:a16="http://schemas.microsoft.com/office/drawing/2014/main" id="{DC350515-6CBC-E7B0-8DD1-D54AEAEE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07" y="735699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B609FD-25AD-57C0-BD6C-DEC66D05CE1F}"/>
              </a:ext>
            </a:extLst>
          </p:cNvPr>
          <p:cNvSpPr txBox="1"/>
          <p:nvPr/>
        </p:nvSpPr>
        <p:spPr>
          <a:xfrm>
            <a:off x="4974336" y="251774"/>
            <a:ext cx="580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23 Febbraio 2007, Corea- 88° Compleanno del Rev. Moon</a:t>
            </a:r>
          </a:p>
        </p:txBody>
      </p:sp>
    </p:spTree>
    <p:extLst>
      <p:ext uri="{BB962C8B-B14F-4D97-AF65-F5344CB8AC3E}">
        <p14:creationId xmlns:p14="http://schemas.microsoft.com/office/powerpoint/2010/main" val="145689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E45319-442E-F293-C50D-FE4F0405318D}"/>
              </a:ext>
            </a:extLst>
          </p:cNvPr>
          <p:cNvSpPr txBox="1"/>
          <p:nvPr/>
        </p:nvSpPr>
        <p:spPr>
          <a:xfrm>
            <a:off x="2926080" y="252429"/>
            <a:ext cx="8241792" cy="59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lascio la pace; vi do la Mia pace;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come il mondo dà, Io do a voi.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Giovanni 14.27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Roman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Allah chiama alla dimora della Pace, e conduce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Egli vuole su un sentiero rettilineo.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Corano 10.25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Roman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Tutta la Torah ha lo scopo di promuovere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pace.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Talmud, 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Gittin</a:t>
            </a: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59b (Ebraismo)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Italic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lo mantieni in perfetta pace,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cui mente è ferma su di te,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perché confida in te.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Isaia 26.3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3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98A3D7-D6D1-5C94-CA5B-71C917D3062D}"/>
              </a:ext>
            </a:extLst>
          </p:cNvPr>
          <p:cNvSpPr txBox="1"/>
          <p:nvPr/>
        </p:nvSpPr>
        <p:spPr>
          <a:xfrm>
            <a:off x="804672" y="363539"/>
            <a:ext cx="8339328" cy="541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Calma interiore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PACE INIZIA CON INDIVIDUI PACIFICI.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persone che raggiungono la pace interiore irradiano pace agli altri.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Essi possiedono forza interiore, chiarezza e compassione, con cui trattare gli altri pacificamente, anche di fronte all'ostilità.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Coltivando ciò che Padre Moon chiama unità di mente e corpo, le persone possono diventare vasi adatti a ricevere l'amore abbondante di Dio, da condividere con gli altri.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Coltivare la pace interiore deve essere il punto di partenza per tutti gli sforzi di pacificazione nel mondo esterno. Nessuna politica o programma economico può produrre una pace giusta ed equa, se le persone che cercano di aiutare sono piene di odio e violenza nei loro cuori.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D17388-E096-9F4C-59E1-E2F0BC47D24A}"/>
              </a:ext>
            </a:extLst>
          </p:cNvPr>
          <p:cNvSpPr txBox="1"/>
          <p:nvPr/>
        </p:nvSpPr>
        <p:spPr>
          <a:xfrm>
            <a:off x="1370902" y="303144"/>
            <a:ext cx="8314944" cy="59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Proprio come un lago profondo è limpido è calmo, ancor più,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ascoltando gli insegnamenti e realizzandoli, il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saggio diventa estremamente pacifico.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 err="1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Dhammapada</a:t>
            </a: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82 (Buddhismo)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Italic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uomini non si specchiano nell’acqua corrente: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specchiano nell'acqua ferma.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 ciò che è calmo può calmare la quiete di altri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cose.4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Chuang Tzu 5 (Taoismo)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GoudyOldStyleBT-Italic"/>
              </a:rPr>
              <a:t> 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i fiumi sfociano nell'oceano, ma non possono fare traboccare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vasto oceano, così scorrono i flussi di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mondo dei sensi nel mare di pace, che è il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Saggio.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600" i="1" dirty="0" err="1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Bhagavad</a:t>
            </a: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-Gita 2.70 (Induismo)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6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01794A-1062-B472-EF42-8CA450A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68" y="2816352"/>
            <a:ext cx="2796032" cy="15727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52D3DA-A8FF-B689-AB59-ACC51141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4" y="6041266"/>
            <a:ext cx="465666" cy="462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AE9E2-17A7-CE29-575B-CB536D14BFDF}"/>
              </a:ext>
            </a:extLst>
          </p:cNvPr>
          <p:cNvSpPr txBox="1"/>
          <p:nvPr/>
        </p:nvSpPr>
        <p:spPr>
          <a:xfrm>
            <a:off x="3664429" y="6503653"/>
            <a:ext cx="67092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Federazione delle Famiglie Pace Mondiale e Unificazione- Firenze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477384-DF79-9E2F-1A02-755154F58698}"/>
              </a:ext>
            </a:extLst>
          </p:cNvPr>
          <p:cNvSpPr txBox="1"/>
          <p:nvPr/>
        </p:nvSpPr>
        <p:spPr>
          <a:xfrm>
            <a:off x="551543" y="418210"/>
            <a:ext cx="8708571" cy="5548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Comunemente diciamo che il corpo umano è il tempio di Dio, ma cos'è un tempio santo? Si tratta di un Posto dove lavorare per vivere? È una fabbrica o un ufficio? Quando pensiamo a un tempio sacro, visualizziamo un luogo tranquillo di riposo.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 possiamo riposarci? Dovrebbe essere in mezzo all'amore. Un tempio sacro è un luogo tranquillo pieno dell’amore di Dio. Se vogliamo essere templi di Dio, dobbiamo avere questa stessa qualità: interiormente tranquilli, e pieni dell'amore di Dio. Vogliamo elevare il nostro io interiore a questo alto livello. Come popolo dell'amore di Dio, diventiamo partecipi del mondo del cuore.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Ciò significa che il nostro amore è come un pozzo che non si prosciuga mai;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Puoi attingere acqua da tutto ciò che vuoi, ma non si esaurisce mai. 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motivo per cui non si esaurisce mai è perché Dio è lì.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600" i="1" dirty="0">
                <a:solidFill>
                  <a:srgbClr val="002060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Padre Moon (91:78, 30 gennaio 1977)</a:t>
            </a:r>
            <a:endParaRPr lang="it-IT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3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ddle East Peace Initiative">
            <a:extLst>
              <a:ext uri="{FF2B5EF4-FFF2-40B4-BE49-F238E27FC236}">
                <a16:creationId xmlns:a16="http://schemas.microsoft.com/office/drawing/2014/main" id="{87DC9E0F-1349-4104-C06E-8B73F5F1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8811F1-C8A4-5BEE-8B31-242770F6D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0" t="22209" r="50900" b="33464"/>
          <a:stretch/>
        </p:blipFill>
        <p:spPr>
          <a:xfrm>
            <a:off x="6583680" y="256032"/>
            <a:ext cx="4255008" cy="32231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B666CA-43D7-D119-4CFC-7A3DC5066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00" t="22387" r="50000" b="33464"/>
          <a:stretch/>
        </p:blipFill>
        <p:spPr>
          <a:xfrm>
            <a:off x="6303264" y="3479217"/>
            <a:ext cx="4108704" cy="30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142</TotalTime>
  <Words>788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Abadi</vt:lpstr>
      <vt:lpstr>Amasis MT Pro Medium</vt:lpstr>
      <vt:lpstr>Arial</vt:lpstr>
      <vt:lpstr>Calibri</vt:lpstr>
      <vt:lpstr>Calibri Light</vt:lpstr>
      <vt:lpstr>Chamberi Super Display</vt:lpstr>
      <vt:lpstr>Georgia Pro Cond Semibold</vt:lpstr>
      <vt:lpstr>Celestiale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Prospero Aldo D'ONOFRIO</dc:creator>
  <cp:lastModifiedBy>Prospero Aldo D'ONOFRIO</cp:lastModifiedBy>
  <cp:revision>7</cp:revision>
  <dcterms:created xsi:type="dcterms:W3CDTF">2023-01-28T15:17:01Z</dcterms:created>
  <dcterms:modified xsi:type="dcterms:W3CDTF">2023-02-07T15:47:54Z</dcterms:modified>
</cp:coreProperties>
</file>