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304" r:id="rId4"/>
    <p:sldId id="311" r:id="rId5"/>
    <p:sldId id="312" r:id="rId6"/>
    <p:sldId id="313" r:id="rId7"/>
    <p:sldId id="316" r:id="rId8"/>
    <p:sldId id="317" r:id="rId9"/>
    <p:sldId id="319" r:id="rId10"/>
    <p:sldId id="320" r:id="rId11"/>
    <p:sldId id="321" r:id="rId12"/>
    <p:sldId id="322" r:id="rId13"/>
    <p:sldId id="323" r:id="rId14"/>
    <p:sldId id="273" r:id="rId15"/>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AD7440-6BB2-4B3A-BD8C-1FAEFFF267A2}"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3099772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D7440-6BB2-4B3A-BD8C-1FAEFFF267A2}"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218609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D7440-6BB2-4B3A-BD8C-1FAEFFF267A2}"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419733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AD7440-6BB2-4B3A-BD8C-1FAEFFF267A2}"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249015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AD7440-6BB2-4B3A-BD8C-1FAEFFF267A2}"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297074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AD7440-6BB2-4B3A-BD8C-1FAEFFF267A2}"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127238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AD7440-6BB2-4B3A-BD8C-1FAEFFF267A2}" type="datetimeFigureOut">
              <a:rPr lang="en-US" smtClean="0"/>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258805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AD7440-6BB2-4B3A-BD8C-1FAEFFF267A2}" type="datetimeFigureOut">
              <a:rPr lang="en-US" smtClean="0"/>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24599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D7440-6BB2-4B3A-BD8C-1FAEFFF267A2}"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4349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AD7440-6BB2-4B3A-BD8C-1FAEFFF267A2}"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146279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AD7440-6BB2-4B3A-BD8C-1FAEFFF267A2}"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2F2F8-F882-4396-86CD-51BAAE5B2BA8}" type="slidenum">
              <a:rPr lang="en-US" smtClean="0"/>
              <a:t>‹#›</a:t>
            </a:fld>
            <a:endParaRPr lang="en-US"/>
          </a:p>
        </p:txBody>
      </p:sp>
    </p:spTree>
    <p:extLst>
      <p:ext uri="{BB962C8B-B14F-4D97-AF65-F5344CB8AC3E}">
        <p14:creationId xmlns:p14="http://schemas.microsoft.com/office/powerpoint/2010/main" val="196538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D7440-6BB2-4B3A-BD8C-1FAEFFF267A2}" type="datetimeFigureOut">
              <a:rPr lang="en-US" smtClean="0"/>
              <a:t>3/9/2021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2F2F8-F882-4396-86CD-51BAAE5B2BA8}" type="slidenum">
              <a:rPr lang="en-US" smtClean="0"/>
              <a:t>‹#›</a:t>
            </a:fld>
            <a:endParaRPr lang="en-US"/>
          </a:p>
        </p:txBody>
      </p:sp>
    </p:spTree>
    <p:extLst>
      <p:ext uri="{BB962C8B-B14F-4D97-AF65-F5344CB8AC3E}">
        <p14:creationId xmlns:p14="http://schemas.microsoft.com/office/powerpoint/2010/main" val="3329883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Prince_Ghazi_bin_Muhammad" TargetMode="External"/><Relationship Id="rId2" Type="http://schemas.openxmlformats.org/officeDocument/2006/relationships/hyperlink" Target="https://en.wikipedia.org/wiki/King_Abdullah_II" TargetMode="External"/><Relationship Id="rId1" Type="http://schemas.openxmlformats.org/officeDocument/2006/relationships/slideLayout" Target="../slideLayouts/slideLayout2.xml"/><Relationship Id="rId4" Type="http://schemas.openxmlformats.org/officeDocument/2006/relationships/hyperlink" Target="https://en.wikipedia.org/wiki/Jorda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131" y="317634"/>
            <a:ext cx="11550315" cy="6371924"/>
          </a:xfrm>
        </p:spPr>
        <p:txBody>
          <a:bodyPr>
            <a:normAutofit fontScale="90000"/>
          </a:bodyPr>
          <a:lstStyle/>
          <a:p>
            <a:r>
              <a:rPr lang="en-US" b="1" dirty="0" smtClean="0"/>
              <a:t>Report </a:t>
            </a:r>
            <a:r>
              <a:rPr lang="en-US" b="1" dirty="0"/>
              <a:t>on </a:t>
            </a:r>
            <a:r>
              <a:rPr lang="en-US" b="1" dirty="0" smtClean="0"/>
              <a:t/>
            </a:r>
            <a:br>
              <a:rPr lang="en-US" b="1" dirty="0" smtClean="0"/>
            </a:br>
            <a:r>
              <a:rPr lang="en-US" b="1" dirty="0" smtClean="0"/>
              <a:t>"</a:t>
            </a:r>
            <a:r>
              <a:rPr lang="en-US" dirty="0"/>
              <a:t> </a:t>
            </a:r>
            <a:r>
              <a:rPr lang="en-MY" b="1" dirty="0"/>
              <a:t>World Interfaith Harmony Week </a:t>
            </a:r>
            <a:r>
              <a:rPr lang="en-MY" b="1" dirty="0" smtClean="0"/>
              <a:t>2021”</a:t>
            </a:r>
            <a:r>
              <a:rPr lang="en-US" dirty="0"/>
              <a:t/>
            </a:r>
            <a:br>
              <a:rPr lang="en-US" dirty="0"/>
            </a:br>
            <a:r>
              <a:rPr lang="en-MY" dirty="0"/>
              <a:t>In </a:t>
            </a:r>
            <a:r>
              <a:rPr lang="en-MY" dirty="0" smtClean="0"/>
              <a:t>connection </a:t>
            </a:r>
            <a:r>
              <a:rPr lang="en-MY" dirty="0"/>
              <a:t>with</a:t>
            </a:r>
            <a:r>
              <a:rPr lang="en-US" dirty="0"/>
              <a:t/>
            </a:r>
            <a:br>
              <a:rPr lang="en-US" dirty="0"/>
            </a:br>
            <a:r>
              <a:rPr lang="en-US" dirty="0" smtClean="0"/>
              <a:t>“</a:t>
            </a:r>
            <a:r>
              <a:rPr lang="en-MY" sz="5300" b="1" i="1" dirty="0" smtClean="0"/>
              <a:t>International </a:t>
            </a:r>
            <a:r>
              <a:rPr lang="en-MY" sz="5300" b="1" i="1" dirty="0"/>
              <a:t>Day of Human </a:t>
            </a:r>
            <a:r>
              <a:rPr lang="en-MY" sz="5300" b="1" i="1" dirty="0" smtClean="0"/>
              <a:t>Fraternity</a:t>
            </a:r>
            <a:r>
              <a:rPr lang="en-US" b="1" dirty="0" smtClean="0"/>
              <a:t>"</a:t>
            </a:r>
            <a:r>
              <a:rPr lang="en-US" dirty="0"/>
              <a:t/>
            </a:r>
            <a:br>
              <a:rPr lang="en-US" dirty="0"/>
            </a:br>
            <a:r>
              <a:rPr lang="en-US" dirty="0" smtClean="0"/>
              <a:t/>
            </a:r>
            <a:br>
              <a:rPr lang="en-US" dirty="0" smtClean="0"/>
            </a:br>
            <a:r>
              <a:rPr lang="en-MY" sz="4400" dirty="0"/>
              <a:t>Date: Feb. 5, 2021</a:t>
            </a:r>
            <a:r>
              <a:rPr lang="en-US" sz="4800" dirty="0" smtClean="0"/>
              <a:t/>
            </a:r>
            <a:br>
              <a:rPr lang="en-US" sz="4800" dirty="0" smtClean="0"/>
            </a:br>
            <a:r>
              <a:rPr lang="en-US" dirty="0"/>
              <a:t/>
            </a:r>
            <a:br>
              <a:rPr lang="en-US" dirty="0"/>
            </a:br>
            <a:r>
              <a:rPr lang="en-US" sz="3600" b="1" dirty="0"/>
              <a:t>Report by: Mr. </a:t>
            </a:r>
            <a:r>
              <a:rPr lang="en-US" sz="3600" b="1" dirty="0" err="1"/>
              <a:t>Binod</a:t>
            </a:r>
            <a:r>
              <a:rPr lang="en-US" sz="3600" b="1" dirty="0"/>
              <a:t> </a:t>
            </a:r>
            <a:r>
              <a:rPr lang="en-US" sz="3600" b="1" dirty="0" err="1"/>
              <a:t>Dangi</a:t>
            </a:r>
            <a:r>
              <a:rPr lang="en-US" sz="3600" b="1" dirty="0"/>
              <a:t>, </a:t>
            </a:r>
            <a:r>
              <a:rPr lang="en-US" sz="3600" b="1" dirty="0" smtClean="0"/>
              <a:t>Nepal</a:t>
            </a:r>
            <a:br>
              <a:rPr lang="en-US" sz="3600" b="1" dirty="0" smtClean="0"/>
            </a:br>
            <a:r>
              <a:rPr lang="en-US" sz="3600" b="1" dirty="0" smtClean="0"/>
              <a:t>contact: binoddangi@gmail.com</a:t>
            </a:r>
            <a:endParaRPr lang="en-US" b="1" dirty="0"/>
          </a:p>
        </p:txBody>
      </p:sp>
    </p:spTree>
    <p:extLst>
      <p:ext uri="{BB962C8B-B14F-4D97-AF65-F5344CB8AC3E}">
        <p14:creationId xmlns:p14="http://schemas.microsoft.com/office/powerpoint/2010/main" val="110425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4" name="TextBox 3"/>
          <p:cNvSpPr txBox="1"/>
          <p:nvPr/>
        </p:nvSpPr>
        <p:spPr>
          <a:xfrm>
            <a:off x="1605516" y="5879805"/>
            <a:ext cx="8835656" cy="1077218"/>
          </a:xfrm>
          <a:prstGeom prst="rect">
            <a:avLst/>
          </a:prstGeom>
          <a:noFill/>
        </p:spPr>
        <p:txBody>
          <a:bodyPr wrap="square" rtlCol="0">
            <a:spAutoFit/>
          </a:bodyPr>
          <a:lstStyle/>
          <a:p>
            <a:pPr lvl="0"/>
            <a:r>
              <a:rPr lang="en-MY" sz="3200" b="1" dirty="0" smtClean="0"/>
              <a:t>Ven</a:t>
            </a:r>
            <a:r>
              <a:rPr lang="en-MY" sz="3200" b="1" dirty="0"/>
              <a:t>. </a:t>
            </a:r>
            <a:r>
              <a:rPr lang="en-MY" sz="3200" b="1" dirty="0" err="1"/>
              <a:t>Bhante</a:t>
            </a:r>
            <a:r>
              <a:rPr lang="en-MY" sz="3200" b="1" dirty="0"/>
              <a:t> </a:t>
            </a:r>
            <a:r>
              <a:rPr lang="en-MY" sz="3200" b="1" dirty="0" err="1"/>
              <a:t>Piya</a:t>
            </a:r>
            <a:r>
              <a:rPr lang="en-MY" sz="3200" b="1" dirty="0"/>
              <a:t> </a:t>
            </a:r>
            <a:r>
              <a:rPr lang="en-MY" sz="3200" b="1" dirty="0" err="1" smtClean="0"/>
              <a:t>Dassi</a:t>
            </a:r>
            <a:r>
              <a:rPr lang="en-MY" sz="3200" b="1" dirty="0" smtClean="0"/>
              <a:t>, Board of Director of All Nepal Buddhist Association</a:t>
            </a:r>
            <a:endParaRPr lang="en-US" sz="3200" b="1" dirty="0"/>
          </a:p>
        </p:txBody>
      </p:sp>
    </p:spTree>
    <p:extLst>
      <p:ext uri="{BB962C8B-B14F-4D97-AF65-F5344CB8AC3E}">
        <p14:creationId xmlns:p14="http://schemas.microsoft.com/office/powerpoint/2010/main" val="42566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1763232" y="5288340"/>
            <a:ext cx="8665535" cy="1569660"/>
          </a:xfrm>
          <a:prstGeom prst="rect">
            <a:avLst/>
          </a:prstGeom>
          <a:noFill/>
        </p:spPr>
        <p:txBody>
          <a:bodyPr wrap="square" rtlCol="0">
            <a:spAutoFit/>
          </a:bodyPr>
          <a:lstStyle/>
          <a:p>
            <a:r>
              <a:rPr lang="nb-NO" sz="3200" b="1" dirty="0">
                <a:solidFill>
                  <a:schemeClr val="bg1"/>
                </a:solidFill>
              </a:rPr>
              <a:t>Closing remarks </a:t>
            </a:r>
            <a:r>
              <a:rPr lang="nb-NO" sz="3200" b="1" dirty="0" smtClean="0">
                <a:solidFill>
                  <a:schemeClr val="bg1"/>
                </a:solidFill>
              </a:rPr>
              <a:t>given by </a:t>
            </a:r>
            <a:r>
              <a:rPr lang="nb-NO" sz="3200" b="1" dirty="0">
                <a:solidFill>
                  <a:schemeClr val="bg1"/>
                </a:solidFill>
              </a:rPr>
              <a:t>Founder of Nobel Academy &amp; Chairperson of progrem: Mr. </a:t>
            </a:r>
            <a:r>
              <a:rPr lang="nb-NO" sz="3200" b="1" dirty="0" smtClean="0">
                <a:solidFill>
                  <a:schemeClr val="bg1"/>
                </a:solidFill>
              </a:rPr>
              <a:t>Surendra Shrestha</a:t>
            </a:r>
            <a:endParaRPr lang="en-US" sz="3200" b="1" dirty="0">
              <a:solidFill>
                <a:schemeClr val="bg1"/>
              </a:solidFill>
            </a:endParaRPr>
          </a:p>
        </p:txBody>
      </p:sp>
    </p:spTree>
    <p:extLst>
      <p:ext uri="{BB962C8B-B14F-4D97-AF65-F5344CB8AC3E}">
        <p14:creationId xmlns:p14="http://schemas.microsoft.com/office/powerpoint/2010/main" val="363571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9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2034363" y="5842337"/>
            <a:ext cx="8123274" cy="1015663"/>
          </a:xfrm>
          <a:prstGeom prst="rect">
            <a:avLst/>
          </a:prstGeom>
          <a:noFill/>
        </p:spPr>
        <p:txBody>
          <a:bodyPr wrap="square" rtlCol="0">
            <a:spAutoFit/>
          </a:bodyPr>
          <a:lstStyle/>
          <a:p>
            <a:pPr algn="ctr"/>
            <a:r>
              <a:rPr lang="en-US" sz="6000" b="1" dirty="0" smtClean="0">
                <a:solidFill>
                  <a:schemeClr val="bg1"/>
                </a:solidFill>
              </a:rPr>
              <a:t>Religious Leaders</a:t>
            </a:r>
            <a:endParaRPr lang="en-US" sz="6000" b="1" dirty="0">
              <a:solidFill>
                <a:schemeClr val="bg1"/>
              </a:solidFill>
            </a:endParaRPr>
          </a:p>
        </p:txBody>
      </p:sp>
    </p:spTree>
    <p:extLst>
      <p:ext uri="{BB962C8B-B14F-4D97-AF65-F5344CB8AC3E}">
        <p14:creationId xmlns:p14="http://schemas.microsoft.com/office/powerpoint/2010/main" val="2661926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5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726147" y="2825602"/>
            <a:ext cx="5376530" cy="4032398"/>
          </a:xfrm>
          <a:prstGeom prst="rect">
            <a:avLst/>
          </a:prstGeom>
          <a:noFill/>
          <a:ln>
            <a:noFill/>
          </a:ln>
        </p:spPr>
      </p:pic>
      <p:pic>
        <p:nvPicPr>
          <p:cNvPr id="3" name="Picture 2" descr="IMG_436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279233" y="74428"/>
            <a:ext cx="5343179" cy="4007384"/>
          </a:xfrm>
          <a:prstGeom prst="rect">
            <a:avLst/>
          </a:prstGeom>
          <a:noFill/>
          <a:ln>
            <a:noFill/>
          </a:ln>
        </p:spPr>
      </p:pic>
      <p:pic>
        <p:nvPicPr>
          <p:cNvPr id="4" name="Picture 3" descr="IMG_435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6849475" y="74428"/>
            <a:ext cx="5129874" cy="3847406"/>
          </a:xfrm>
          <a:prstGeom prst="rect">
            <a:avLst/>
          </a:prstGeom>
          <a:noFill/>
          <a:ln>
            <a:noFill/>
          </a:ln>
        </p:spPr>
      </p:pic>
      <p:pic>
        <p:nvPicPr>
          <p:cNvPr id="5" name="Picture 4" descr="IMG_4343"/>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382773" y="3171445"/>
            <a:ext cx="4867500" cy="3650626"/>
          </a:xfrm>
          <a:prstGeom prst="rect">
            <a:avLst/>
          </a:prstGeom>
          <a:noFill/>
          <a:ln>
            <a:noFill/>
          </a:ln>
        </p:spPr>
      </p:pic>
      <p:sp>
        <p:nvSpPr>
          <p:cNvPr id="6" name="TextBox 5"/>
          <p:cNvSpPr txBox="1"/>
          <p:nvPr/>
        </p:nvSpPr>
        <p:spPr>
          <a:xfrm>
            <a:off x="2993961" y="5911703"/>
            <a:ext cx="5962079" cy="1107996"/>
          </a:xfrm>
          <a:prstGeom prst="rect">
            <a:avLst/>
          </a:prstGeom>
          <a:noFill/>
        </p:spPr>
        <p:txBody>
          <a:bodyPr wrap="square" rtlCol="0">
            <a:spAutoFit/>
          </a:bodyPr>
          <a:lstStyle/>
          <a:p>
            <a:r>
              <a:rPr lang="en-US" sz="6600" b="1" dirty="0" smtClean="0">
                <a:solidFill>
                  <a:schemeClr val="accent4">
                    <a:lumMod val="75000"/>
                  </a:schemeClr>
                </a:solidFill>
              </a:rPr>
              <a:t>Group pictures</a:t>
            </a:r>
            <a:endParaRPr lang="en-US" sz="6600" b="1" dirty="0">
              <a:solidFill>
                <a:schemeClr val="accent4">
                  <a:lumMod val="75000"/>
                </a:schemeClr>
              </a:solidFill>
            </a:endParaRPr>
          </a:p>
        </p:txBody>
      </p:sp>
    </p:spTree>
    <p:extLst>
      <p:ext uri="{BB962C8B-B14F-4D97-AF65-F5344CB8AC3E}">
        <p14:creationId xmlns:p14="http://schemas.microsoft.com/office/powerpoint/2010/main" val="4251515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3436" y="1857676"/>
            <a:ext cx="7498080" cy="1862048"/>
          </a:xfrm>
          <a:prstGeom prst="rect">
            <a:avLst/>
          </a:prstGeom>
          <a:noFill/>
        </p:spPr>
        <p:txBody>
          <a:bodyPr wrap="square" rtlCol="0">
            <a:spAutoFit/>
          </a:bodyPr>
          <a:lstStyle/>
          <a:p>
            <a:r>
              <a:rPr lang="en-US" sz="11500" b="1" dirty="0" smtClean="0">
                <a:solidFill>
                  <a:srgbClr val="7030A0"/>
                </a:solidFill>
              </a:rPr>
              <a:t>Thank you</a:t>
            </a:r>
            <a:endParaRPr lang="en-US" sz="11500" b="1" dirty="0">
              <a:solidFill>
                <a:srgbClr val="7030A0"/>
              </a:solidFill>
            </a:endParaRPr>
          </a:p>
        </p:txBody>
      </p:sp>
    </p:spTree>
    <p:extLst>
      <p:ext uri="{BB962C8B-B14F-4D97-AF65-F5344CB8AC3E}">
        <p14:creationId xmlns:p14="http://schemas.microsoft.com/office/powerpoint/2010/main" val="19800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29" y="115503"/>
            <a:ext cx="11819823" cy="6535554"/>
          </a:xfrm>
        </p:spPr>
        <p:txBody>
          <a:bodyPr>
            <a:normAutofit fontScale="90000"/>
          </a:bodyPr>
          <a:lstStyle/>
          <a:p>
            <a:pPr algn="just"/>
            <a:r>
              <a:rPr lang="en-US" sz="4800" b="1" dirty="0"/>
              <a:t>World Interfaith Harmony Week</a:t>
            </a:r>
            <a:r>
              <a:rPr lang="en-US" sz="4800" dirty="0"/>
              <a:t> is a UN resolution for a worldwide week of interfaith harmony proposed in 2010 by </a:t>
            </a:r>
            <a:r>
              <a:rPr lang="en-US" sz="4800" dirty="0">
                <a:hlinkClick r:id="rId2" tooltip="King Abdullah II"/>
              </a:rPr>
              <a:t>King Abdullah II</a:t>
            </a:r>
            <a:r>
              <a:rPr lang="en-US" sz="4800" dirty="0"/>
              <a:t> and </a:t>
            </a:r>
            <a:r>
              <a:rPr lang="en-US" sz="4800" dirty="0">
                <a:hlinkClick r:id="rId3" tooltip="Prince Ghazi bin Muhammad"/>
              </a:rPr>
              <a:t>Prince Ghazi bin Muhammad</a:t>
            </a:r>
            <a:r>
              <a:rPr lang="en-US" sz="4800" dirty="0"/>
              <a:t> of </a:t>
            </a:r>
            <a:r>
              <a:rPr lang="en-US" sz="4800" dirty="0">
                <a:hlinkClick r:id="rId4" tooltip="Jordan"/>
              </a:rPr>
              <a:t>Jordan</a:t>
            </a:r>
            <a:r>
              <a:rPr lang="en-US" sz="4800" dirty="0"/>
              <a:t>. The World Interfaith Harmony Week falls in the first week of February of every </a:t>
            </a:r>
            <a:r>
              <a:rPr lang="en-US" sz="4800" dirty="0" smtClean="0"/>
              <a:t>year</a:t>
            </a:r>
            <a:r>
              <a:rPr lang="en-US" sz="4800" dirty="0"/>
              <a:t> and aims to promote harmony between all people regardless of their faith</a:t>
            </a:r>
            <a:r>
              <a:rPr lang="en-US" sz="4800" dirty="0" smtClean="0"/>
              <a:t>.</a:t>
            </a:r>
            <a:br>
              <a:rPr lang="en-US" sz="4800" dirty="0" smtClean="0"/>
            </a:br>
            <a:r>
              <a:rPr lang="en-US" sz="4800" dirty="0" smtClean="0"/>
              <a:t/>
            </a:r>
            <a:br>
              <a:rPr lang="en-US" sz="4800" dirty="0" smtClean="0"/>
            </a:br>
            <a:r>
              <a:rPr lang="en-US" sz="4800" dirty="0" smtClean="0"/>
              <a:t>In Nepal, this program is addressed by 4 major religious leaders together with others sectors’ leaders.</a:t>
            </a:r>
            <a:endParaRPr lang="en-US" sz="4800" dirty="0"/>
          </a:p>
        </p:txBody>
      </p:sp>
    </p:spTree>
    <p:extLst>
      <p:ext uri="{BB962C8B-B14F-4D97-AF65-F5344CB8AC3E}">
        <p14:creationId xmlns:p14="http://schemas.microsoft.com/office/powerpoint/2010/main" val="226909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1692" y="48125"/>
            <a:ext cx="12190308" cy="6860435"/>
          </a:xfrm>
          <a:prstGeom prst="rect">
            <a:avLst/>
          </a:prstGeom>
          <a:noFill/>
          <a:ln>
            <a:noFill/>
          </a:ln>
        </p:spPr>
      </p:pic>
    </p:spTree>
    <p:extLst>
      <p:ext uri="{BB962C8B-B14F-4D97-AF65-F5344CB8AC3E}">
        <p14:creationId xmlns:p14="http://schemas.microsoft.com/office/powerpoint/2010/main" val="237699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1523999" y="6208295"/>
            <a:ext cx="8864009" cy="523220"/>
          </a:xfrm>
          <a:prstGeom prst="rect">
            <a:avLst/>
          </a:prstGeom>
          <a:noFill/>
        </p:spPr>
        <p:txBody>
          <a:bodyPr wrap="square" rtlCol="0">
            <a:spAutoFit/>
          </a:bodyPr>
          <a:lstStyle/>
          <a:p>
            <a:r>
              <a:rPr lang="nb-NO" sz="2800" b="1" dirty="0" smtClean="0">
                <a:solidFill>
                  <a:schemeClr val="bg1"/>
                </a:solidFill>
              </a:rPr>
              <a:t>MC of the program, Dr</a:t>
            </a:r>
            <a:r>
              <a:rPr lang="nb-NO" sz="2800" b="1" dirty="0">
                <a:solidFill>
                  <a:schemeClr val="bg1"/>
                </a:solidFill>
              </a:rPr>
              <a:t>. Piya Ratna Maharjan</a:t>
            </a:r>
            <a:endParaRPr lang="en-US" sz="2800" b="1" dirty="0">
              <a:solidFill>
                <a:schemeClr val="bg1"/>
              </a:solidFill>
            </a:endParaRPr>
          </a:p>
        </p:txBody>
      </p:sp>
    </p:spTree>
    <p:extLst>
      <p:ext uri="{BB962C8B-B14F-4D97-AF65-F5344CB8AC3E}">
        <p14:creationId xmlns:p14="http://schemas.microsoft.com/office/powerpoint/2010/main" val="1344020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1437372" y="5582653"/>
            <a:ext cx="9144000" cy="1200329"/>
          </a:xfrm>
          <a:prstGeom prst="rect">
            <a:avLst/>
          </a:prstGeom>
          <a:noFill/>
        </p:spPr>
        <p:txBody>
          <a:bodyPr wrap="square" rtlCol="0">
            <a:spAutoFit/>
          </a:bodyPr>
          <a:lstStyle/>
          <a:p>
            <a:pPr algn="ctr"/>
            <a:r>
              <a:rPr lang="nb-NO" sz="3600" b="1" dirty="0" smtClean="0">
                <a:solidFill>
                  <a:schemeClr val="bg1"/>
                </a:solidFill>
              </a:rPr>
              <a:t>Welcome speech given by Ms. Shrestha, Student Coordinator of Nobel College</a:t>
            </a:r>
            <a:endParaRPr lang="en-US" sz="3600" b="1" dirty="0">
              <a:solidFill>
                <a:schemeClr val="bg1"/>
              </a:solidFill>
            </a:endParaRPr>
          </a:p>
        </p:txBody>
      </p:sp>
    </p:spTree>
    <p:extLst>
      <p:ext uri="{BB962C8B-B14F-4D97-AF65-F5344CB8AC3E}">
        <p14:creationId xmlns:p14="http://schemas.microsoft.com/office/powerpoint/2010/main" val="123306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1524000" y="5707781"/>
            <a:ext cx="9144000" cy="954107"/>
          </a:xfrm>
          <a:prstGeom prst="rect">
            <a:avLst/>
          </a:prstGeom>
          <a:noFill/>
        </p:spPr>
        <p:txBody>
          <a:bodyPr wrap="square" rtlCol="0">
            <a:spAutoFit/>
          </a:bodyPr>
          <a:lstStyle/>
          <a:p>
            <a:pPr lvl="0" algn="ctr"/>
            <a:r>
              <a:rPr lang="nb-NO" sz="2800" b="1" dirty="0" smtClean="0">
                <a:solidFill>
                  <a:schemeClr val="bg1"/>
                </a:solidFill>
              </a:rPr>
              <a:t>Mr. </a:t>
            </a:r>
            <a:r>
              <a:rPr lang="en-MY" sz="2800" b="1" dirty="0" err="1">
                <a:solidFill>
                  <a:schemeClr val="bg1"/>
                </a:solidFill>
              </a:rPr>
              <a:t>Binod</a:t>
            </a:r>
            <a:r>
              <a:rPr lang="en-MY" sz="2800" b="1" dirty="0">
                <a:solidFill>
                  <a:schemeClr val="bg1"/>
                </a:solidFill>
              </a:rPr>
              <a:t> </a:t>
            </a:r>
            <a:r>
              <a:rPr lang="en-MY" sz="2800" b="1" dirty="0" err="1">
                <a:solidFill>
                  <a:schemeClr val="bg1"/>
                </a:solidFill>
              </a:rPr>
              <a:t>Dangi</a:t>
            </a:r>
            <a:r>
              <a:rPr lang="en-MY" sz="2800" b="1" dirty="0">
                <a:solidFill>
                  <a:schemeClr val="bg1"/>
                </a:solidFill>
              </a:rPr>
              <a:t>, Secretary General, UPF </a:t>
            </a:r>
            <a:r>
              <a:rPr lang="en-MY" sz="2800" b="1" dirty="0" smtClean="0">
                <a:solidFill>
                  <a:schemeClr val="bg1"/>
                </a:solidFill>
              </a:rPr>
              <a:t>Nepal giving the background of the program &amp; UPF Statement of WIHW</a:t>
            </a:r>
            <a:endParaRPr lang="en-US" sz="2400" b="1" dirty="0">
              <a:solidFill>
                <a:schemeClr val="bg1"/>
              </a:solidFill>
            </a:endParaRPr>
          </a:p>
        </p:txBody>
      </p:sp>
    </p:spTree>
    <p:extLst>
      <p:ext uri="{BB962C8B-B14F-4D97-AF65-F5344CB8AC3E}">
        <p14:creationId xmlns:p14="http://schemas.microsoft.com/office/powerpoint/2010/main" val="261737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1524000" y="5730949"/>
            <a:ext cx="9144000" cy="1077218"/>
          </a:xfrm>
          <a:prstGeom prst="rect">
            <a:avLst/>
          </a:prstGeom>
          <a:noFill/>
        </p:spPr>
        <p:txBody>
          <a:bodyPr wrap="square" rtlCol="0">
            <a:spAutoFit/>
          </a:bodyPr>
          <a:lstStyle/>
          <a:p>
            <a:r>
              <a:rPr lang="en-MY" sz="3200" b="1" dirty="0" err="1">
                <a:solidFill>
                  <a:schemeClr val="bg1"/>
                </a:solidFill>
              </a:rPr>
              <a:t>Prof.</a:t>
            </a:r>
            <a:r>
              <a:rPr lang="en-MY" sz="3200" b="1" dirty="0">
                <a:solidFill>
                  <a:schemeClr val="bg1"/>
                </a:solidFill>
              </a:rPr>
              <a:t> Swami </a:t>
            </a:r>
            <a:r>
              <a:rPr lang="en-MY" sz="3200" b="1" dirty="0" err="1">
                <a:solidFill>
                  <a:schemeClr val="bg1"/>
                </a:solidFill>
              </a:rPr>
              <a:t>Vinod</a:t>
            </a:r>
            <a:r>
              <a:rPr lang="en-MY" sz="3200" b="1" dirty="0">
                <a:solidFill>
                  <a:schemeClr val="bg1"/>
                </a:solidFill>
              </a:rPr>
              <a:t> </a:t>
            </a:r>
            <a:r>
              <a:rPr lang="en-MY" sz="3200" b="1" dirty="0" err="1" smtClean="0">
                <a:solidFill>
                  <a:schemeClr val="bg1"/>
                </a:solidFill>
              </a:rPr>
              <a:t>Ananda</a:t>
            </a:r>
            <a:r>
              <a:rPr lang="en-MY" sz="3200" b="1" dirty="0" smtClean="0">
                <a:solidFill>
                  <a:schemeClr val="bg1"/>
                </a:solidFill>
              </a:rPr>
              <a:t>, Gold </a:t>
            </a:r>
            <a:r>
              <a:rPr lang="en-MY" sz="3200" b="1" dirty="0" err="1" smtClean="0">
                <a:solidFill>
                  <a:schemeClr val="bg1"/>
                </a:solidFill>
              </a:rPr>
              <a:t>medalist</a:t>
            </a:r>
            <a:r>
              <a:rPr lang="en-MY" sz="3200" b="1" dirty="0" smtClean="0">
                <a:solidFill>
                  <a:schemeClr val="bg1"/>
                </a:solidFill>
              </a:rPr>
              <a:t> &amp; President of World Awaken Mission Foundation.</a:t>
            </a:r>
            <a:endParaRPr lang="en-US" sz="3200" b="1" dirty="0">
              <a:solidFill>
                <a:schemeClr val="bg1"/>
              </a:solidFill>
            </a:endParaRPr>
          </a:p>
        </p:txBody>
      </p:sp>
    </p:spTree>
    <p:extLst>
      <p:ext uri="{BB962C8B-B14F-4D97-AF65-F5344CB8AC3E}">
        <p14:creationId xmlns:p14="http://schemas.microsoft.com/office/powerpoint/2010/main" val="2487012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1524000" y="5730949"/>
            <a:ext cx="9144000" cy="954107"/>
          </a:xfrm>
          <a:prstGeom prst="rect">
            <a:avLst/>
          </a:prstGeom>
          <a:noFill/>
        </p:spPr>
        <p:txBody>
          <a:bodyPr wrap="square" rtlCol="0">
            <a:spAutoFit/>
          </a:bodyPr>
          <a:lstStyle/>
          <a:p>
            <a:pPr lvl="0" algn="ctr"/>
            <a:r>
              <a:rPr lang="en-MY" sz="2800" b="1" dirty="0" err="1">
                <a:solidFill>
                  <a:schemeClr val="bg1"/>
                </a:solidFill>
              </a:rPr>
              <a:t>Prof.</a:t>
            </a:r>
            <a:r>
              <a:rPr lang="en-MY" sz="2800" b="1" dirty="0">
                <a:solidFill>
                  <a:schemeClr val="bg1"/>
                </a:solidFill>
              </a:rPr>
              <a:t> </a:t>
            </a:r>
            <a:r>
              <a:rPr lang="en-MY" sz="2800" b="1" dirty="0" err="1">
                <a:solidFill>
                  <a:schemeClr val="bg1"/>
                </a:solidFill>
              </a:rPr>
              <a:t>Dr.</a:t>
            </a:r>
            <a:r>
              <a:rPr lang="en-MY" sz="2800" b="1" dirty="0">
                <a:solidFill>
                  <a:schemeClr val="bg1"/>
                </a:solidFill>
              </a:rPr>
              <a:t> K.B. </a:t>
            </a:r>
            <a:r>
              <a:rPr lang="en-MY" sz="2800" b="1" dirty="0" err="1">
                <a:solidFill>
                  <a:schemeClr val="bg1"/>
                </a:solidFill>
              </a:rPr>
              <a:t>Rokaya</a:t>
            </a:r>
            <a:r>
              <a:rPr lang="en-MY" sz="2800" b="1" dirty="0">
                <a:solidFill>
                  <a:schemeClr val="bg1"/>
                </a:solidFill>
              </a:rPr>
              <a:t>, Former </a:t>
            </a:r>
            <a:r>
              <a:rPr lang="en-MY" sz="2800" b="1" dirty="0" smtClean="0">
                <a:solidFill>
                  <a:schemeClr val="bg1"/>
                </a:solidFill>
              </a:rPr>
              <a:t>Hon. Member of Human Right Commission Govt. of Nepal from Christianity </a:t>
            </a:r>
            <a:endParaRPr lang="en-US" sz="2800" b="1" dirty="0">
              <a:solidFill>
                <a:schemeClr val="bg1"/>
              </a:solidFill>
            </a:endParaRPr>
          </a:p>
        </p:txBody>
      </p:sp>
    </p:spTree>
    <p:extLst>
      <p:ext uri="{BB962C8B-B14F-4D97-AF65-F5344CB8AC3E}">
        <p14:creationId xmlns:p14="http://schemas.microsoft.com/office/powerpoint/2010/main" val="3834393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7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1524001" y="5805377"/>
            <a:ext cx="9044762" cy="1200329"/>
          </a:xfrm>
          <a:prstGeom prst="rect">
            <a:avLst/>
          </a:prstGeom>
          <a:noFill/>
        </p:spPr>
        <p:txBody>
          <a:bodyPr wrap="square" rtlCol="0">
            <a:spAutoFit/>
          </a:bodyPr>
          <a:lstStyle/>
          <a:p>
            <a:pPr lvl="0"/>
            <a:r>
              <a:rPr lang="en-MY" sz="3600" b="1" dirty="0" err="1" smtClean="0">
                <a:solidFill>
                  <a:schemeClr val="bg1"/>
                </a:solidFill>
              </a:rPr>
              <a:t>Mr.</a:t>
            </a:r>
            <a:r>
              <a:rPr lang="en-MY" sz="3600" b="1" dirty="0" smtClean="0">
                <a:solidFill>
                  <a:schemeClr val="bg1"/>
                </a:solidFill>
              </a:rPr>
              <a:t> </a:t>
            </a:r>
            <a:r>
              <a:rPr lang="en-MY" sz="3600" b="1" dirty="0" err="1" smtClean="0">
                <a:solidFill>
                  <a:schemeClr val="bg1"/>
                </a:solidFill>
              </a:rPr>
              <a:t>Moulana</a:t>
            </a:r>
            <a:r>
              <a:rPr lang="en-MY" sz="3600" b="1" dirty="0" smtClean="0">
                <a:solidFill>
                  <a:schemeClr val="bg1"/>
                </a:solidFill>
              </a:rPr>
              <a:t> </a:t>
            </a:r>
            <a:r>
              <a:rPr lang="en-MY" sz="3600" b="1" dirty="0" err="1">
                <a:solidFill>
                  <a:schemeClr val="bg1"/>
                </a:solidFill>
              </a:rPr>
              <a:t>Abul</a:t>
            </a:r>
            <a:r>
              <a:rPr lang="en-MY" sz="3600" b="1" dirty="0">
                <a:solidFill>
                  <a:schemeClr val="bg1"/>
                </a:solidFill>
              </a:rPr>
              <a:t> </a:t>
            </a:r>
            <a:r>
              <a:rPr lang="en-MY" sz="3600" b="1" dirty="0" err="1">
                <a:solidFill>
                  <a:schemeClr val="bg1"/>
                </a:solidFill>
              </a:rPr>
              <a:t>Kalam</a:t>
            </a:r>
            <a:r>
              <a:rPr lang="en-MY" sz="3600" b="1" dirty="0">
                <a:solidFill>
                  <a:schemeClr val="bg1"/>
                </a:solidFill>
              </a:rPr>
              <a:t> </a:t>
            </a:r>
            <a:r>
              <a:rPr lang="en-MY" sz="3600" b="1" dirty="0" smtClean="0">
                <a:solidFill>
                  <a:schemeClr val="bg1"/>
                </a:solidFill>
              </a:rPr>
              <a:t>Mia, Secretary General of Nepal Islamic Federation.</a:t>
            </a:r>
            <a:endParaRPr lang="en-US" sz="3600" b="1" dirty="0">
              <a:solidFill>
                <a:schemeClr val="bg1"/>
              </a:solidFill>
            </a:endParaRPr>
          </a:p>
        </p:txBody>
      </p:sp>
    </p:spTree>
    <p:extLst>
      <p:ext uri="{BB962C8B-B14F-4D97-AF65-F5344CB8AC3E}">
        <p14:creationId xmlns:p14="http://schemas.microsoft.com/office/powerpoint/2010/main" val="387723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TotalTime>
  <Words>139</Words>
  <Application>Microsoft Office PowerPoint</Application>
  <PresentationFormat>Widescreen</PresentationFormat>
  <Paragraphs>13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Report on  " World Interfaith Harmony Week 2021” In connection with “International Day of Human Fraternity"  Date: Feb. 5, 2021  Report by: Mr. Binod Dangi, Nepal contact: binoddangi@gmail.com</vt:lpstr>
      <vt:lpstr>World Interfaith Harmony Week is a UN resolution for a worldwide week of interfaith harmony proposed in 2010 by King Abdullah II and Prince Ghazi bin Muhammad of Jordan. The World Interfaith Harmony Week falls in the first week of February of every year and aims to promote harmony between all people regardless of their faith.  In Nepal, this program is addressed by 4 major religious leaders together with others sectors’ leaders.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Lenovo</dc:creator>
  <cp:lastModifiedBy>Lenovo</cp:lastModifiedBy>
  <cp:revision>21</cp:revision>
  <dcterms:created xsi:type="dcterms:W3CDTF">2020-12-28T18:29:02Z</dcterms:created>
  <dcterms:modified xsi:type="dcterms:W3CDTF">2021-03-09T02:46:03Z</dcterms:modified>
</cp:coreProperties>
</file>