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95" r:id="rId6"/>
    <p:sldId id="288" r:id="rId7"/>
    <p:sldId id="299" r:id="rId8"/>
    <p:sldId id="266" r:id="rId9"/>
    <p:sldId id="267" r:id="rId10"/>
    <p:sldId id="298" r:id="rId11"/>
    <p:sldId id="287" r:id="rId12"/>
    <p:sldId id="263" r:id="rId13"/>
    <p:sldId id="264" r:id="rId14"/>
    <p:sldId id="259" r:id="rId15"/>
    <p:sldId id="294" r:id="rId16"/>
    <p:sldId id="272" r:id="rId17"/>
    <p:sldId id="279" r:id="rId18"/>
    <p:sldId id="281" r:id="rId19"/>
    <p:sldId id="274" r:id="rId20"/>
    <p:sldId id="275" r:id="rId21"/>
    <p:sldId id="276" r:id="rId22"/>
    <p:sldId id="270" r:id="rId23"/>
    <p:sldId id="277" r:id="rId24"/>
    <p:sldId id="282" r:id="rId25"/>
    <p:sldId id="291" r:id="rId26"/>
    <p:sldId id="271" r:id="rId27"/>
    <p:sldId id="289" r:id="rId28"/>
    <p:sldId id="290" r:id="rId29"/>
    <p:sldId id="280" r:id="rId30"/>
    <p:sldId id="284" r:id="rId31"/>
    <p:sldId id="292" r:id="rId32"/>
    <p:sldId id="283" r:id="rId33"/>
    <p:sldId id="257" r:id="rId34"/>
    <p:sldId id="297" r:id="rId35"/>
    <p:sldId id="286" r:id="rId36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22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F09116-B3C4-4702-B5E5-E87C3C930A9B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3A7D867-EB1A-4CAC-9D07-434F1D1BB4B2}">
      <dgm:prSet/>
      <dgm:spPr/>
      <dgm:t>
        <a:bodyPr/>
        <a:lstStyle/>
        <a:p>
          <a:r>
            <a:rPr lang="da-DK" b="1"/>
            <a:t>What remains: </a:t>
          </a:r>
          <a:endParaRPr lang="en-US"/>
        </a:p>
      </dgm:t>
    </dgm:pt>
    <dgm:pt modelId="{252F355D-DCC0-4CCC-88EE-5D67CEB80529}" type="parTrans" cxnId="{2644C7E4-AA64-42B7-B6CD-7220673486E6}">
      <dgm:prSet/>
      <dgm:spPr/>
      <dgm:t>
        <a:bodyPr/>
        <a:lstStyle/>
        <a:p>
          <a:endParaRPr lang="en-US"/>
        </a:p>
      </dgm:t>
    </dgm:pt>
    <dgm:pt modelId="{CBD2D704-6C03-42BB-82A9-A0825908CA82}" type="sibTrans" cxnId="{2644C7E4-AA64-42B7-B6CD-7220673486E6}">
      <dgm:prSet/>
      <dgm:spPr/>
      <dgm:t>
        <a:bodyPr/>
        <a:lstStyle/>
        <a:p>
          <a:endParaRPr lang="en-US"/>
        </a:p>
      </dgm:t>
    </dgm:pt>
    <dgm:pt modelId="{93E406BB-E2CD-40C7-8F9D-E9FDB207FC7B}">
      <dgm:prSet/>
      <dgm:spPr/>
      <dgm:t>
        <a:bodyPr/>
        <a:lstStyle/>
        <a:p>
          <a:r>
            <a:rPr lang="da-DK" b="1" dirty="0" err="1"/>
            <a:t>Women</a:t>
          </a:r>
          <a:r>
            <a:rPr lang="da-DK" b="1" dirty="0"/>
            <a:t> International Forum </a:t>
          </a:r>
          <a:endParaRPr lang="en-US" dirty="0"/>
        </a:p>
      </dgm:t>
    </dgm:pt>
    <dgm:pt modelId="{4F7C366A-B2EB-4711-B7CC-1F036561F66F}" type="parTrans" cxnId="{E97CAC46-EB14-4CF2-B6AA-A1F31C5DEF96}">
      <dgm:prSet/>
      <dgm:spPr/>
      <dgm:t>
        <a:bodyPr/>
        <a:lstStyle/>
        <a:p>
          <a:endParaRPr lang="en-US"/>
        </a:p>
      </dgm:t>
    </dgm:pt>
    <dgm:pt modelId="{B38E67CC-9128-42DB-9C77-78218382AAAE}" type="sibTrans" cxnId="{E97CAC46-EB14-4CF2-B6AA-A1F31C5DEF96}">
      <dgm:prSet/>
      <dgm:spPr/>
      <dgm:t>
        <a:bodyPr/>
        <a:lstStyle/>
        <a:p>
          <a:endParaRPr lang="en-US"/>
        </a:p>
      </dgm:t>
    </dgm:pt>
    <dgm:pt modelId="{7DBFF54D-8F20-4082-BC3F-510115A82121}" type="pres">
      <dgm:prSet presAssocID="{08F09116-B3C4-4702-B5E5-E87C3C930A9B}" presName="cycle" presStyleCnt="0">
        <dgm:presLayoutVars>
          <dgm:dir/>
          <dgm:resizeHandles val="exact"/>
        </dgm:presLayoutVars>
      </dgm:prSet>
      <dgm:spPr/>
    </dgm:pt>
    <dgm:pt modelId="{076DFC02-5128-443A-B83B-C9B9D753CAC7}" type="pres">
      <dgm:prSet presAssocID="{A3A7D867-EB1A-4CAC-9D07-434F1D1BB4B2}" presName="node" presStyleLbl="node1" presStyleIdx="0" presStyleCnt="2">
        <dgm:presLayoutVars>
          <dgm:bulletEnabled val="1"/>
        </dgm:presLayoutVars>
      </dgm:prSet>
      <dgm:spPr/>
    </dgm:pt>
    <dgm:pt modelId="{521A879D-8AA4-4678-9A82-32FB0AF21E02}" type="pres">
      <dgm:prSet presAssocID="{CBD2D704-6C03-42BB-82A9-A0825908CA82}" presName="sibTrans" presStyleLbl="sibTrans2D1" presStyleIdx="0" presStyleCnt="2"/>
      <dgm:spPr/>
    </dgm:pt>
    <dgm:pt modelId="{0A0F78B7-DD68-4FA1-8A03-F446F2E6C92A}" type="pres">
      <dgm:prSet presAssocID="{CBD2D704-6C03-42BB-82A9-A0825908CA82}" presName="connectorText" presStyleLbl="sibTrans2D1" presStyleIdx="0" presStyleCnt="2"/>
      <dgm:spPr/>
    </dgm:pt>
    <dgm:pt modelId="{44C6CA22-D8FF-47D8-BDD7-C424D9C96E23}" type="pres">
      <dgm:prSet presAssocID="{93E406BB-E2CD-40C7-8F9D-E9FDB207FC7B}" presName="node" presStyleLbl="node1" presStyleIdx="1" presStyleCnt="2">
        <dgm:presLayoutVars>
          <dgm:bulletEnabled val="1"/>
        </dgm:presLayoutVars>
      </dgm:prSet>
      <dgm:spPr/>
    </dgm:pt>
    <dgm:pt modelId="{84886443-B2AA-420A-AE59-5C54FA67D432}" type="pres">
      <dgm:prSet presAssocID="{B38E67CC-9128-42DB-9C77-78218382AAAE}" presName="sibTrans" presStyleLbl="sibTrans2D1" presStyleIdx="1" presStyleCnt="2"/>
      <dgm:spPr/>
    </dgm:pt>
    <dgm:pt modelId="{9AA7B15A-3C87-4741-AFBB-656F5CD2A2C5}" type="pres">
      <dgm:prSet presAssocID="{B38E67CC-9128-42DB-9C77-78218382AAAE}" presName="connectorText" presStyleLbl="sibTrans2D1" presStyleIdx="1" presStyleCnt="2"/>
      <dgm:spPr/>
    </dgm:pt>
  </dgm:ptLst>
  <dgm:cxnLst>
    <dgm:cxn modelId="{D32C5023-869A-40E2-A408-6000B466B8DF}" type="presOf" srcId="{B38E67CC-9128-42DB-9C77-78218382AAAE}" destId="{84886443-B2AA-420A-AE59-5C54FA67D432}" srcOrd="0" destOrd="0" presId="urn:microsoft.com/office/officeart/2005/8/layout/cycle2"/>
    <dgm:cxn modelId="{E97CAC46-EB14-4CF2-B6AA-A1F31C5DEF96}" srcId="{08F09116-B3C4-4702-B5E5-E87C3C930A9B}" destId="{93E406BB-E2CD-40C7-8F9D-E9FDB207FC7B}" srcOrd="1" destOrd="0" parTransId="{4F7C366A-B2EB-4711-B7CC-1F036561F66F}" sibTransId="{B38E67CC-9128-42DB-9C77-78218382AAAE}"/>
    <dgm:cxn modelId="{01C6E77E-4D39-415A-AB21-17675975B6A2}" type="presOf" srcId="{CBD2D704-6C03-42BB-82A9-A0825908CA82}" destId="{0A0F78B7-DD68-4FA1-8A03-F446F2E6C92A}" srcOrd="1" destOrd="0" presId="urn:microsoft.com/office/officeart/2005/8/layout/cycle2"/>
    <dgm:cxn modelId="{5CF25A80-CEBE-407C-AFA9-838855761087}" type="presOf" srcId="{08F09116-B3C4-4702-B5E5-E87C3C930A9B}" destId="{7DBFF54D-8F20-4082-BC3F-510115A82121}" srcOrd="0" destOrd="0" presId="urn:microsoft.com/office/officeart/2005/8/layout/cycle2"/>
    <dgm:cxn modelId="{FA3CF591-1597-412A-BDBA-953038F3EACC}" type="presOf" srcId="{CBD2D704-6C03-42BB-82A9-A0825908CA82}" destId="{521A879D-8AA4-4678-9A82-32FB0AF21E02}" srcOrd="0" destOrd="0" presId="urn:microsoft.com/office/officeart/2005/8/layout/cycle2"/>
    <dgm:cxn modelId="{87824E9F-6CE6-4568-B69D-F58E2B9C4F19}" type="presOf" srcId="{B38E67CC-9128-42DB-9C77-78218382AAAE}" destId="{9AA7B15A-3C87-4741-AFBB-656F5CD2A2C5}" srcOrd="1" destOrd="0" presId="urn:microsoft.com/office/officeart/2005/8/layout/cycle2"/>
    <dgm:cxn modelId="{79C690BA-1BDC-4624-B68C-4A0A79761A72}" type="presOf" srcId="{A3A7D867-EB1A-4CAC-9D07-434F1D1BB4B2}" destId="{076DFC02-5128-443A-B83B-C9B9D753CAC7}" srcOrd="0" destOrd="0" presId="urn:microsoft.com/office/officeart/2005/8/layout/cycle2"/>
    <dgm:cxn modelId="{2644C7E4-AA64-42B7-B6CD-7220673486E6}" srcId="{08F09116-B3C4-4702-B5E5-E87C3C930A9B}" destId="{A3A7D867-EB1A-4CAC-9D07-434F1D1BB4B2}" srcOrd="0" destOrd="0" parTransId="{252F355D-DCC0-4CCC-88EE-5D67CEB80529}" sibTransId="{CBD2D704-6C03-42BB-82A9-A0825908CA82}"/>
    <dgm:cxn modelId="{270E6BEB-6431-48BD-978D-DC968C66198B}" type="presOf" srcId="{93E406BB-E2CD-40C7-8F9D-E9FDB207FC7B}" destId="{44C6CA22-D8FF-47D8-BDD7-C424D9C96E23}" srcOrd="0" destOrd="0" presId="urn:microsoft.com/office/officeart/2005/8/layout/cycle2"/>
    <dgm:cxn modelId="{7458D9F9-2329-4461-9BDD-AB498888AC61}" type="presParOf" srcId="{7DBFF54D-8F20-4082-BC3F-510115A82121}" destId="{076DFC02-5128-443A-B83B-C9B9D753CAC7}" srcOrd="0" destOrd="0" presId="urn:microsoft.com/office/officeart/2005/8/layout/cycle2"/>
    <dgm:cxn modelId="{CF1A9539-5A6E-4E0D-8C99-1DE78014A2EF}" type="presParOf" srcId="{7DBFF54D-8F20-4082-BC3F-510115A82121}" destId="{521A879D-8AA4-4678-9A82-32FB0AF21E02}" srcOrd="1" destOrd="0" presId="urn:microsoft.com/office/officeart/2005/8/layout/cycle2"/>
    <dgm:cxn modelId="{ADC320F6-E2D4-4587-8B14-1E6AC0430CD6}" type="presParOf" srcId="{521A879D-8AA4-4678-9A82-32FB0AF21E02}" destId="{0A0F78B7-DD68-4FA1-8A03-F446F2E6C92A}" srcOrd="0" destOrd="0" presId="urn:microsoft.com/office/officeart/2005/8/layout/cycle2"/>
    <dgm:cxn modelId="{B0EA309E-485E-4E5D-84AA-FB54FD897E42}" type="presParOf" srcId="{7DBFF54D-8F20-4082-BC3F-510115A82121}" destId="{44C6CA22-D8FF-47D8-BDD7-C424D9C96E23}" srcOrd="2" destOrd="0" presId="urn:microsoft.com/office/officeart/2005/8/layout/cycle2"/>
    <dgm:cxn modelId="{9B4632F9-19DF-4EFC-AA5D-29C57C5EE611}" type="presParOf" srcId="{7DBFF54D-8F20-4082-BC3F-510115A82121}" destId="{84886443-B2AA-420A-AE59-5C54FA67D432}" srcOrd="3" destOrd="0" presId="urn:microsoft.com/office/officeart/2005/8/layout/cycle2"/>
    <dgm:cxn modelId="{288345D5-CEE0-496E-B1CC-BB611677CF65}" type="presParOf" srcId="{84886443-B2AA-420A-AE59-5C54FA67D432}" destId="{9AA7B15A-3C87-4741-AFBB-656F5CD2A2C5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6DFC02-5128-443A-B83B-C9B9D753CAC7}">
      <dsp:nvSpPr>
        <dsp:cNvPr id="0" name=""/>
        <dsp:cNvSpPr/>
      </dsp:nvSpPr>
      <dsp:spPr>
        <a:xfrm>
          <a:off x="631" y="1204180"/>
          <a:ext cx="2465263" cy="24652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b="1" kern="1200"/>
            <a:t>What remains: </a:t>
          </a:r>
          <a:endParaRPr lang="en-US" sz="2400" kern="1200"/>
        </a:p>
      </dsp:txBody>
      <dsp:txXfrm>
        <a:off x="361660" y="1565209"/>
        <a:ext cx="1743205" cy="1743205"/>
      </dsp:txXfrm>
    </dsp:sp>
    <dsp:sp modelId="{521A879D-8AA4-4678-9A82-32FB0AF21E02}">
      <dsp:nvSpPr>
        <dsp:cNvPr id="0" name=""/>
        <dsp:cNvSpPr/>
      </dsp:nvSpPr>
      <dsp:spPr>
        <a:xfrm>
          <a:off x="2273908" y="855733"/>
          <a:ext cx="1537361" cy="8320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2273908" y="1022138"/>
        <a:ext cx="1287753" cy="499216"/>
      </dsp:txXfrm>
    </dsp:sp>
    <dsp:sp modelId="{44C6CA22-D8FF-47D8-BDD7-C424D9C96E23}">
      <dsp:nvSpPr>
        <dsp:cNvPr id="0" name=""/>
        <dsp:cNvSpPr/>
      </dsp:nvSpPr>
      <dsp:spPr>
        <a:xfrm>
          <a:off x="3706305" y="1204180"/>
          <a:ext cx="2465263" cy="24652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b="1" kern="1200" dirty="0" err="1"/>
            <a:t>Women</a:t>
          </a:r>
          <a:r>
            <a:rPr lang="da-DK" sz="2400" b="1" kern="1200" dirty="0"/>
            <a:t> International Forum </a:t>
          </a:r>
          <a:endParaRPr lang="en-US" sz="2400" kern="1200" dirty="0"/>
        </a:p>
      </dsp:txBody>
      <dsp:txXfrm>
        <a:off x="4067334" y="1565209"/>
        <a:ext cx="1743205" cy="1743205"/>
      </dsp:txXfrm>
    </dsp:sp>
    <dsp:sp modelId="{84886443-B2AA-420A-AE59-5C54FA67D432}">
      <dsp:nvSpPr>
        <dsp:cNvPr id="0" name=""/>
        <dsp:cNvSpPr/>
      </dsp:nvSpPr>
      <dsp:spPr>
        <a:xfrm rot="10800000">
          <a:off x="2360929" y="3185865"/>
          <a:ext cx="1537361" cy="8320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 rot="10800000">
        <a:off x="2610537" y="3352270"/>
        <a:ext cx="1287753" cy="4992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E6BF09-F39E-4FBA-8878-717B13828C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89B1218-009D-4CC7-B64B-28E86E4223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7607CC5-14DD-4C59-9BB4-F52903655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9657C-C0D1-40C8-B7C9-0049727623FA}" type="datetimeFigureOut">
              <a:rPr lang="da-DK" smtClean="0"/>
              <a:t>02-03-2021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AFDC629-901A-4EA7-A72C-E92276611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00AF6B9-6821-49A6-B428-671BACC65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7B1D5-C87F-4886-A9D1-35D324EEB61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89330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155A74-13FD-4764-8FD8-53E79EE37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B02DC186-F087-433F-858E-C424C5DE9E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C54B043-3746-4708-85DE-91CDF9712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9657C-C0D1-40C8-B7C9-0049727623FA}" type="datetimeFigureOut">
              <a:rPr lang="da-DK" smtClean="0"/>
              <a:t>02-03-2021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2D79D3E-9298-457B-B5E8-75A39C0F5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1EEEC1-4B25-4D43-8900-905DFB122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7B1D5-C87F-4886-A9D1-35D324EEB61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35415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F7F9ED0F-3623-4C5C-BA33-69C5828CD1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59963088-7F71-4CB6-8124-A8E4E952E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75FE345-4535-49BC-973C-56066B5D6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9657C-C0D1-40C8-B7C9-0049727623FA}" type="datetimeFigureOut">
              <a:rPr lang="da-DK" smtClean="0"/>
              <a:t>02-03-2021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1D17407-ECC3-442A-BD14-BF4FA04C9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187AE41-7C75-4370-AE47-8121752FD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7B1D5-C87F-4886-A9D1-35D324EEB61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99113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773558-68C1-4290-B8A5-90C8A03B4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FA04182-47EE-4CBE-9813-2080A3369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E6F00B0-D436-4D22-9C92-40DA40DAA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9657C-C0D1-40C8-B7C9-0049727623FA}" type="datetimeFigureOut">
              <a:rPr lang="da-DK" smtClean="0"/>
              <a:t>02-03-2021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6D94AA8-651D-49CE-8CEF-5813EC0E1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F205FB9-9550-4F7C-94AD-0EBA71DD4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7B1D5-C87F-4886-A9D1-35D324EEB61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00172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936EF2-FBEA-4C52-9A76-BCA579900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55849D8-634B-421B-8FA9-7AE373BB7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A843865-71FB-4B6B-B398-AB1FBF8C6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9657C-C0D1-40C8-B7C9-0049727623FA}" type="datetimeFigureOut">
              <a:rPr lang="da-DK" smtClean="0"/>
              <a:t>02-03-2021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12C0E3B-0A56-4620-95EE-F874C879A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0BC5F47-22EF-4E4C-A74F-E28CA2FE0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7B1D5-C87F-4886-A9D1-35D324EEB61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61928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5A9FAA-E832-46F3-B353-6F8CA874F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7513860-C217-4271-A75C-24DF74EF65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0894C19-06FF-45A2-9278-386D3EB00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6205314-6B15-4AC1-BECA-672B1E2C1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9657C-C0D1-40C8-B7C9-0049727623FA}" type="datetimeFigureOut">
              <a:rPr lang="da-DK" smtClean="0"/>
              <a:t>02-03-2021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6E5B9EB-A617-4DEB-884A-FA7899AA9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200A5A1-2AC1-4B71-AAE8-5FBD3AA2C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7B1D5-C87F-4886-A9D1-35D324EEB61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65761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0528F5-A39E-4473-AA00-8DCE2F6FF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6D6EA18-E847-4132-ABB7-950DCB3C5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9C2F746-A40F-4023-8E05-5C40849513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552B96E-8A50-41A1-8992-CE6A81E188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AA5A111A-BC83-478B-878D-0085B2C400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8D507E7F-721B-4589-8289-EB453AB74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9657C-C0D1-40C8-B7C9-0049727623FA}" type="datetimeFigureOut">
              <a:rPr lang="da-DK" smtClean="0"/>
              <a:t>02-03-2021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5E867169-6450-4A70-8355-761A7DD6A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41CD74E4-9A42-498C-97FB-BEEE23AAF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7B1D5-C87F-4886-A9D1-35D324EEB61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8539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2E290F-FCE4-44D1-BF8F-037930422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141C6BFA-FBBB-4C9E-8550-46184E6A4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9657C-C0D1-40C8-B7C9-0049727623FA}" type="datetimeFigureOut">
              <a:rPr lang="da-DK" smtClean="0"/>
              <a:t>02-03-2021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722BA892-4B88-4EB0-BC1F-F5116EF31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4D93388-1377-4B4B-8793-0E87C9BB1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7B1D5-C87F-4886-A9D1-35D324EEB61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17588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A232B654-6268-4745-8733-8FC520D49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9657C-C0D1-40C8-B7C9-0049727623FA}" type="datetimeFigureOut">
              <a:rPr lang="da-DK" smtClean="0"/>
              <a:t>02-03-2021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6473E202-640C-4DF8-88F5-4E6FB7776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CEDA864-C825-42D1-BC01-F5FA5F12A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7B1D5-C87F-4886-A9D1-35D324EEB61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59702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788CB8-53F8-4AD7-B8DB-E3E3EAC89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2C19B70-B481-4800-9171-30D7E3390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B2A5788-8387-4E9F-ACB7-DD0B097E57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F3D2078-ABFA-4131-945B-0A003709F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9657C-C0D1-40C8-B7C9-0049727623FA}" type="datetimeFigureOut">
              <a:rPr lang="da-DK" smtClean="0"/>
              <a:t>02-03-2021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54B02085-2F27-41FA-B112-E5E3B0B88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C4E15881-A409-4168-99DE-B7A456F6D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7B1D5-C87F-4886-A9D1-35D324EEB61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95470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FC0899-B487-4E95-BECC-5841CA4E2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048D00FB-1C58-4879-B5B5-DA84A040C4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C38ABE0-2D6F-4D37-AE3A-04B86449B5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E35D1B3-E2F5-4C27-A699-C7846C19D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9657C-C0D1-40C8-B7C9-0049727623FA}" type="datetimeFigureOut">
              <a:rPr lang="da-DK" smtClean="0"/>
              <a:t>02-03-2021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07AFF2FC-8AB9-4EDD-BCCB-09852CE16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2B0258B-4FB3-4FF9-81ED-287D9857C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7B1D5-C87F-4886-A9D1-35D324EEB61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17639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8EC86B56-B8F7-47BE-9C30-3E917CBD1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911DDFF-F7EE-4687-BBF7-FA1156D38D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DF7599-8045-40C3-9897-CFA080E3D9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9657C-C0D1-40C8-B7C9-0049727623FA}" type="datetimeFigureOut">
              <a:rPr lang="da-DK" smtClean="0"/>
              <a:t>02-03-2021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8421D89-3B29-46DA-A2BA-F4F7EEFD53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BAE5D37-FDEF-4FBE-8475-63A0E78176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7B1D5-C87F-4886-A9D1-35D324EEB61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73522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orldinterfaithharmonyweek.com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1415" y="476778"/>
            <a:ext cx="7212450" cy="5920653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90AA9F7-2365-4ED9-8950-647BEA35E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1495" y="1269255"/>
            <a:ext cx="5956353" cy="3038947"/>
          </a:xfrm>
        </p:spPr>
        <p:txBody>
          <a:bodyPr>
            <a:normAutofit/>
          </a:bodyPr>
          <a:lstStyle/>
          <a:p>
            <a:pPr algn="l"/>
            <a:r>
              <a:rPr lang="da-DK" sz="5400" b="1">
                <a:solidFill>
                  <a:srgbClr val="FFFFFF"/>
                </a:solidFill>
              </a:rPr>
              <a:t>Women International Forum</a:t>
            </a:r>
            <a:br>
              <a:rPr lang="da-DK" sz="5400" b="1">
                <a:solidFill>
                  <a:srgbClr val="FFFFFF"/>
                </a:solidFill>
              </a:rPr>
            </a:br>
            <a:r>
              <a:rPr lang="da-DK" sz="5400" b="1">
                <a:solidFill>
                  <a:srgbClr val="FFFFFF"/>
                </a:solidFill>
              </a:rPr>
              <a:t>Kolding, Denmark  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8D381120-13CA-4292-95B8-8BF2286BBF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1495" y="4578114"/>
            <a:ext cx="5956353" cy="1247274"/>
          </a:xfrm>
        </p:spPr>
        <p:txBody>
          <a:bodyPr>
            <a:normAutofit/>
          </a:bodyPr>
          <a:lstStyle/>
          <a:p>
            <a:pPr algn="l"/>
            <a:r>
              <a:rPr lang="da-DK" sz="2000" b="1">
                <a:solidFill>
                  <a:srgbClr val="FFFFFF"/>
                </a:solidFill>
              </a:rPr>
              <a:t>United Nations:  World InterFaith Harmony Week </a:t>
            </a:r>
          </a:p>
          <a:p>
            <a:pPr algn="l"/>
            <a:r>
              <a:rPr lang="da-DK" sz="2000" b="1">
                <a:solidFill>
                  <a:srgbClr val="FFFFFF"/>
                </a:solidFill>
              </a:rPr>
              <a:t>February 27, 2-5 pm </a:t>
            </a:r>
          </a:p>
          <a:p>
            <a:pPr algn="l"/>
            <a:r>
              <a:rPr lang="da-DK" sz="2000" b="1">
                <a:solidFill>
                  <a:srgbClr val="FFFFFF"/>
                </a:solidFill>
              </a:rPr>
              <a:t>Via Teams møde </a:t>
            </a:r>
          </a:p>
        </p:txBody>
      </p:sp>
      <p:cxnSp>
        <p:nvCxnSpPr>
          <p:cNvPr id="14" name="Straight Connector 9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39512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476778"/>
            <a:ext cx="3864383" cy="5920653"/>
          </a:xfrm>
          <a:prstGeom prst="rect">
            <a:avLst/>
          </a:prstGeom>
          <a:solidFill>
            <a:srgbClr val="ABAD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03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33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7D7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1900016-EC9F-4B70-92B1-987510D5F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da-DK" sz="3700" b="1" dirty="0" err="1">
                <a:solidFill>
                  <a:srgbClr val="FFFFFF"/>
                </a:solidFill>
              </a:rPr>
              <a:t>Our</a:t>
            </a:r>
            <a:r>
              <a:rPr lang="da-DK" sz="3700" b="1" dirty="0">
                <a:solidFill>
                  <a:srgbClr val="FFFFFF"/>
                </a:solidFill>
              </a:rPr>
              <a:t> participation in UN World </a:t>
            </a:r>
            <a:r>
              <a:rPr lang="da-DK" sz="3700" b="1" dirty="0" err="1">
                <a:solidFill>
                  <a:srgbClr val="FFFFFF"/>
                </a:solidFill>
              </a:rPr>
              <a:t>Interfaith</a:t>
            </a:r>
            <a:r>
              <a:rPr lang="da-DK" sz="3700" b="1" dirty="0">
                <a:solidFill>
                  <a:srgbClr val="FFFFFF"/>
                </a:solidFill>
              </a:rPr>
              <a:t> Harmony </a:t>
            </a:r>
            <a:r>
              <a:rPr lang="da-DK" sz="3700" b="1" dirty="0" err="1">
                <a:solidFill>
                  <a:srgbClr val="FFFFFF"/>
                </a:solidFill>
              </a:rPr>
              <a:t>Week</a:t>
            </a:r>
            <a:r>
              <a:rPr lang="da-DK" sz="3700" b="1" dirty="0">
                <a:solidFill>
                  <a:srgbClr val="FFFFFF"/>
                </a:solidFill>
              </a:rPr>
              <a:t> in 2019, 2020 and 2021 by </a:t>
            </a:r>
            <a:r>
              <a:rPr lang="da-DK" sz="3700" b="1" dirty="0" err="1">
                <a:solidFill>
                  <a:srgbClr val="FFFFFF"/>
                </a:solidFill>
              </a:rPr>
              <a:t>photos</a:t>
            </a:r>
            <a:r>
              <a:rPr lang="da-DK" sz="3700" b="1" dirty="0">
                <a:solidFill>
                  <a:srgbClr val="FFFFFF"/>
                </a:solidFill>
              </a:rPr>
              <a:t>  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85FC1BE-62F2-4DC6-9703-3488DEA699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1" r="9625" b="-5"/>
          <a:stretch/>
        </p:blipFill>
        <p:spPr>
          <a:xfrm>
            <a:off x="327549" y="2454903"/>
            <a:ext cx="3442801" cy="1956816"/>
          </a:xfrm>
          <a:prstGeom prst="rect">
            <a:avLst/>
          </a:prstGeom>
        </p:spPr>
      </p:pic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E7BB156A-BE70-447D-B818-9519CDDEE4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23" r="29497"/>
          <a:stretch/>
        </p:blipFill>
        <p:spPr>
          <a:xfrm>
            <a:off x="3942260" y="2454902"/>
            <a:ext cx="3442803" cy="1958184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9D1BBEA4-56A9-4A7B-ACEE-55EE0ABFC4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251"/>
          <a:stretch/>
        </p:blipFill>
        <p:spPr>
          <a:xfrm>
            <a:off x="329183" y="4572000"/>
            <a:ext cx="3447288" cy="1956816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D26BBDB5-AC07-4947-8450-67FA50BF7B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06"/>
          <a:stretch/>
        </p:blipFill>
        <p:spPr>
          <a:xfrm>
            <a:off x="3941061" y="4572285"/>
            <a:ext cx="3447288" cy="1956816"/>
          </a:xfrm>
          <a:prstGeom prst="rect">
            <a:avLst/>
          </a:prstGeom>
        </p:spPr>
      </p:pic>
      <p:sp>
        <p:nvSpPr>
          <p:cNvPr id="45" name="Rectangle 35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4998A0C-EA23-4173-905C-463809D81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7973" y="763523"/>
            <a:ext cx="3511296" cy="533095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rgbClr val="FFFFFF"/>
                </a:solidFill>
              </a:rPr>
              <a:t>Venues: (</a:t>
            </a:r>
            <a:r>
              <a:rPr lang="en-US" sz="2200" dirty="0" err="1">
                <a:solidFill>
                  <a:srgbClr val="FFFFFF"/>
                </a:solidFill>
              </a:rPr>
              <a:t>Steder</a:t>
            </a:r>
            <a:r>
              <a:rPr lang="en-US" sz="2200" dirty="0">
                <a:solidFill>
                  <a:srgbClr val="FFFFFF"/>
                </a:solidFill>
              </a:rPr>
              <a:t> vi har </a:t>
            </a:r>
            <a:r>
              <a:rPr lang="en-US" sz="2200" dirty="0" err="1">
                <a:solidFill>
                  <a:srgbClr val="FFFFFF"/>
                </a:solidFill>
              </a:rPr>
              <a:t>brugt</a:t>
            </a:r>
            <a:r>
              <a:rPr lang="en-US" sz="2200" dirty="0">
                <a:solidFill>
                  <a:srgbClr val="FFFFFF"/>
                </a:solidFill>
              </a:rPr>
              <a:t>) 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FFFFFF"/>
                </a:solidFill>
              </a:rPr>
              <a:t>   Simon Peters Church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FFFFFF"/>
                </a:solidFill>
              </a:rPr>
              <a:t>   Simon Peters Hus 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FFFFFF"/>
                </a:solidFill>
              </a:rPr>
              <a:t>   </a:t>
            </a:r>
            <a:r>
              <a:rPr lang="en-US" sz="2200" dirty="0" err="1">
                <a:solidFill>
                  <a:srgbClr val="FFFFFF"/>
                </a:solidFill>
              </a:rPr>
              <a:t>Munkevængets</a:t>
            </a:r>
            <a:r>
              <a:rPr lang="en-US" sz="2200" dirty="0">
                <a:solidFill>
                  <a:srgbClr val="FFFFFF"/>
                </a:solidFill>
              </a:rPr>
              <a:t> Skole 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FFFFFF"/>
                </a:solidFill>
              </a:rPr>
              <a:t>   Kolding Library 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FFFFFF"/>
                </a:solidFill>
              </a:rPr>
              <a:t>   Public Schools in Kolding K. 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FFFFFF"/>
                </a:solidFill>
              </a:rPr>
              <a:t>   Online: Via Teams app 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FFFFFF"/>
                </a:solidFill>
              </a:rPr>
              <a:t>   </a:t>
            </a:r>
          </a:p>
          <a:p>
            <a:pPr marL="0" indent="0">
              <a:buNone/>
            </a:pPr>
            <a:endParaRPr lang="en-US" sz="2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225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2B6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FA715C3-721F-4B63-B640-DA43F04A2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Welcome to people of diversity in  faiths and cultures</a:t>
            </a:r>
          </a:p>
        </p:txBody>
      </p:sp>
      <p:pic>
        <p:nvPicPr>
          <p:cNvPr id="5" name="Pladsholder til indhold 4" descr="Et billede, der indeholder tekst&#10;&#10;Automatisk genereret beskrivelse">
            <a:extLst>
              <a:ext uri="{FF2B5EF4-FFF2-40B4-BE49-F238E27FC236}">
                <a16:creationId xmlns:a16="http://schemas.microsoft.com/office/drawing/2014/main" id="{EC517080-E21C-434C-91B6-1437E0F1EE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7903" y="961812"/>
            <a:ext cx="6969593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909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003639-8E12-400B-8074-300E869BA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err="1"/>
              <a:t>Our</a:t>
            </a:r>
            <a:r>
              <a:rPr lang="da-DK" b="1" dirty="0"/>
              <a:t> </a:t>
            </a:r>
            <a:r>
              <a:rPr lang="da-DK" b="1" dirty="0" err="1"/>
              <a:t>observance</a:t>
            </a:r>
            <a:r>
              <a:rPr lang="da-DK" b="1" dirty="0"/>
              <a:t> in Kolding, the </a:t>
            </a:r>
            <a:r>
              <a:rPr lang="da-DK" b="1" dirty="0" err="1"/>
              <a:t>first</a:t>
            </a:r>
            <a:r>
              <a:rPr lang="da-DK" b="1" dirty="0"/>
              <a:t> </a:t>
            </a:r>
            <a:r>
              <a:rPr lang="da-DK" b="1" dirty="0" err="1"/>
              <a:t>two</a:t>
            </a:r>
            <a:r>
              <a:rPr lang="da-DK" b="1" dirty="0"/>
              <a:t> </a:t>
            </a:r>
            <a:r>
              <a:rPr lang="da-DK" b="1" dirty="0" err="1"/>
              <a:t>years</a:t>
            </a:r>
            <a:r>
              <a:rPr lang="da-DK" b="1" dirty="0"/>
              <a:t>: 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D971F07-90CC-45D7-AA2D-2221D647DF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2019 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BFFCA507-EA78-4A45-947C-4CBE04063E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da-DK" b="1" dirty="0"/>
              <a:t>Art </a:t>
            </a:r>
            <a:r>
              <a:rPr lang="da-DK" b="1" dirty="0" err="1"/>
              <a:t>Exhibition</a:t>
            </a:r>
            <a:r>
              <a:rPr lang="da-DK" b="1" dirty="0"/>
              <a:t> </a:t>
            </a:r>
            <a:r>
              <a:rPr lang="da-DK" dirty="0"/>
              <a:t>at Kolding Library with 12 artists with  the </a:t>
            </a:r>
            <a:r>
              <a:rPr lang="da-DK" dirty="0" err="1"/>
              <a:t>town</a:t>
            </a:r>
            <a:r>
              <a:rPr lang="da-DK" dirty="0"/>
              <a:t> </a:t>
            </a:r>
            <a:r>
              <a:rPr lang="da-DK" dirty="0" err="1"/>
              <a:t>mayor</a:t>
            </a:r>
            <a:r>
              <a:rPr lang="da-DK" dirty="0"/>
              <a:t>, </a:t>
            </a:r>
            <a:r>
              <a:rPr lang="da-DK" dirty="0" err="1"/>
              <a:t>opening</a:t>
            </a:r>
            <a:r>
              <a:rPr lang="da-DK" dirty="0"/>
              <a:t> the </a:t>
            </a:r>
            <a:r>
              <a:rPr lang="da-DK" dirty="0" err="1"/>
              <a:t>exhibition</a:t>
            </a:r>
            <a:r>
              <a:rPr lang="da-DK" dirty="0"/>
              <a:t>.</a:t>
            </a:r>
          </a:p>
          <a:p>
            <a:pPr marL="514350" indent="-514350">
              <a:buAutoNum type="arabicPeriod"/>
            </a:pPr>
            <a:r>
              <a:rPr lang="da-DK" dirty="0"/>
              <a:t> </a:t>
            </a:r>
            <a:r>
              <a:rPr lang="da-DK" b="1" dirty="0"/>
              <a:t>Brunch </a:t>
            </a:r>
            <a:r>
              <a:rPr lang="da-DK" b="1" dirty="0" err="1"/>
              <a:t>Fellowship</a:t>
            </a:r>
            <a:r>
              <a:rPr lang="da-DK" b="1" dirty="0"/>
              <a:t> </a:t>
            </a:r>
            <a:r>
              <a:rPr lang="da-DK" dirty="0"/>
              <a:t>with inputs from  </a:t>
            </a:r>
            <a:r>
              <a:rPr lang="da-DK" dirty="0" err="1"/>
              <a:t>leaders</a:t>
            </a:r>
            <a:r>
              <a:rPr lang="da-DK" dirty="0"/>
              <a:t> i </a:t>
            </a:r>
            <a:r>
              <a:rPr lang="da-DK" dirty="0" err="1"/>
              <a:t>following</a:t>
            </a:r>
            <a:r>
              <a:rPr lang="da-DK" dirty="0"/>
              <a:t> religions: </a:t>
            </a:r>
            <a:r>
              <a:rPr lang="da-DK" dirty="0" err="1"/>
              <a:t>Sikkism</a:t>
            </a:r>
            <a:r>
              <a:rPr lang="da-DK" dirty="0"/>
              <a:t>, Hindu, Muslim og Christian. 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97515459-1798-4C8C-8A50-EC19BCBBFF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a-DK" dirty="0"/>
              <a:t>2020 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D2E3501F-68EA-4C9D-AED4-D2177494B51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da-DK" b="1" dirty="0"/>
              <a:t>Art </a:t>
            </a:r>
            <a:r>
              <a:rPr lang="da-DK" b="1" dirty="0" err="1"/>
              <a:t>Exhibition</a:t>
            </a:r>
            <a:r>
              <a:rPr lang="da-DK" b="1" dirty="0"/>
              <a:t> </a:t>
            </a:r>
            <a:r>
              <a:rPr lang="da-DK" dirty="0"/>
              <a:t>at Kolding Library , 17 artists and </a:t>
            </a:r>
            <a:r>
              <a:rPr lang="da-DK" dirty="0" err="1"/>
              <a:t>Filipina</a:t>
            </a:r>
            <a:r>
              <a:rPr lang="da-DK" dirty="0"/>
              <a:t> </a:t>
            </a:r>
            <a:r>
              <a:rPr lang="da-DK" dirty="0" err="1"/>
              <a:t>Singing</a:t>
            </a:r>
            <a:r>
              <a:rPr lang="da-DK" dirty="0"/>
              <a:t> Group, </a:t>
            </a:r>
            <a:r>
              <a:rPr lang="da-DK" dirty="0" err="1"/>
              <a:t>Mayor</a:t>
            </a:r>
            <a:r>
              <a:rPr lang="da-DK" dirty="0"/>
              <a:t> Jørgen Pedersen </a:t>
            </a:r>
          </a:p>
          <a:p>
            <a:pPr marL="514350" indent="-514350">
              <a:buAutoNum type="arabicPeriod"/>
            </a:pPr>
            <a:r>
              <a:rPr lang="da-DK" b="1" dirty="0" err="1"/>
              <a:t>Opening</a:t>
            </a:r>
            <a:r>
              <a:rPr lang="da-DK" b="1" dirty="0"/>
              <a:t> of the </a:t>
            </a:r>
            <a:r>
              <a:rPr lang="da-DK" b="1" dirty="0" err="1"/>
              <a:t>Observance</a:t>
            </a:r>
            <a:r>
              <a:rPr lang="da-DK" dirty="0"/>
              <a:t>, </a:t>
            </a:r>
            <a:r>
              <a:rPr lang="da-DK" dirty="0" err="1"/>
              <a:t>first</a:t>
            </a:r>
            <a:r>
              <a:rPr lang="da-DK" dirty="0"/>
              <a:t> </a:t>
            </a:r>
            <a:r>
              <a:rPr lang="da-DK" dirty="0" err="1"/>
              <a:t>week</a:t>
            </a:r>
            <a:r>
              <a:rPr lang="da-DK" dirty="0"/>
              <a:t> in </a:t>
            </a:r>
            <a:r>
              <a:rPr lang="da-DK" dirty="0" err="1"/>
              <a:t>February</a:t>
            </a:r>
            <a:r>
              <a:rPr lang="da-DK" dirty="0"/>
              <a:t> by </a:t>
            </a:r>
            <a:r>
              <a:rPr lang="da-DK" dirty="0" err="1"/>
              <a:t>stories</a:t>
            </a:r>
            <a:r>
              <a:rPr lang="da-DK" dirty="0"/>
              <a:t> of the </a:t>
            </a:r>
            <a:r>
              <a:rPr lang="da-DK" dirty="0" err="1"/>
              <a:t>refugees</a:t>
            </a:r>
            <a:r>
              <a:rPr lang="da-DK" dirty="0"/>
              <a:t> and the </a:t>
            </a:r>
            <a:r>
              <a:rPr lang="da-DK" dirty="0" err="1"/>
              <a:t>thier</a:t>
            </a:r>
            <a:r>
              <a:rPr lang="da-DK" dirty="0"/>
              <a:t> </a:t>
            </a:r>
            <a:r>
              <a:rPr lang="da-DK" dirty="0" err="1"/>
              <a:t>experience</a:t>
            </a:r>
            <a:r>
              <a:rPr lang="da-DK" dirty="0"/>
              <a:t> with </a:t>
            </a:r>
            <a:r>
              <a:rPr lang="da-DK" dirty="0" err="1"/>
              <a:t>their</a:t>
            </a:r>
            <a:r>
              <a:rPr lang="da-DK" dirty="0"/>
              <a:t> Danish </a:t>
            </a:r>
            <a:r>
              <a:rPr lang="da-DK" dirty="0" err="1"/>
              <a:t>contact</a:t>
            </a:r>
            <a:r>
              <a:rPr lang="da-DK" dirty="0"/>
              <a:t> familie </a:t>
            </a:r>
            <a:r>
              <a:rPr lang="da-DK" dirty="0" err="1"/>
              <a:t>that</a:t>
            </a:r>
            <a:r>
              <a:rPr lang="da-DK" dirty="0"/>
              <a:t> </a:t>
            </a:r>
            <a:r>
              <a:rPr lang="da-DK" dirty="0" err="1"/>
              <a:t>help</a:t>
            </a:r>
            <a:r>
              <a:rPr lang="da-DK" dirty="0"/>
              <a:t> </a:t>
            </a:r>
            <a:r>
              <a:rPr lang="da-DK" dirty="0" err="1"/>
              <a:t>them</a:t>
            </a:r>
            <a:r>
              <a:rPr lang="da-DK" dirty="0"/>
              <a:t> in </a:t>
            </a:r>
            <a:r>
              <a:rPr lang="da-DK" dirty="0" err="1"/>
              <a:t>their</a:t>
            </a:r>
            <a:r>
              <a:rPr lang="da-DK" dirty="0"/>
              <a:t> integration and Brunch or </a:t>
            </a:r>
            <a:r>
              <a:rPr lang="da-DK" dirty="0" err="1"/>
              <a:t>Fellowship</a:t>
            </a:r>
            <a:r>
              <a:rPr lang="da-DK" dirty="0"/>
              <a:t> </a:t>
            </a:r>
            <a:r>
              <a:rPr lang="da-DK" dirty="0" err="1"/>
              <a:t>Meal</a:t>
            </a:r>
            <a:r>
              <a:rPr lang="da-DK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91088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CB874B-DDE4-41A3-9686-95E9F1795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6D46E73-A255-4C33-A8D6-EEFB06EA40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2019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E74037EA-FF39-49E7-8B8F-D97B4FDD642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da-DK" dirty="0"/>
              <a:t>3. </a:t>
            </a:r>
            <a:r>
              <a:rPr lang="da-DK" b="1" dirty="0" err="1"/>
              <a:t>Lecture</a:t>
            </a:r>
            <a:r>
              <a:rPr lang="da-DK" b="1" dirty="0"/>
              <a:t> </a:t>
            </a:r>
            <a:r>
              <a:rPr lang="da-DK" b="1" dirty="0" err="1"/>
              <a:t>Evening</a:t>
            </a:r>
            <a:r>
              <a:rPr lang="da-DK" b="1" dirty="0"/>
              <a:t>:  </a:t>
            </a:r>
            <a:r>
              <a:rPr lang="da-DK" dirty="0"/>
              <a:t>by </a:t>
            </a:r>
            <a:r>
              <a:rPr lang="da-DK" dirty="0" err="1"/>
              <a:t>Ayden</a:t>
            </a:r>
            <a:r>
              <a:rPr lang="da-DK" dirty="0"/>
              <a:t> </a:t>
            </a:r>
            <a:r>
              <a:rPr lang="da-DK" dirty="0" err="1"/>
              <a:t>Soei</a:t>
            </a:r>
            <a:r>
              <a:rPr lang="da-DK" dirty="0"/>
              <a:t>,  </a:t>
            </a:r>
            <a:r>
              <a:rPr lang="da-DK" dirty="0" err="1"/>
              <a:t>author</a:t>
            </a:r>
            <a:r>
              <a:rPr lang="da-DK" dirty="0"/>
              <a:t> of a book on </a:t>
            </a:r>
            <a:r>
              <a:rPr lang="da-DK" dirty="0" err="1"/>
              <a:t>reconciliation</a:t>
            </a:r>
            <a:r>
              <a:rPr lang="da-DK" dirty="0"/>
              <a:t>;  held at Munkevænget School, </a:t>
            </a:r>
            <a:r>
              <a:rPr lang="da-DK" dirty="0" err="1"/>
              <a:t>offering</a:t>
            </a:r>
            <a:r>
              <a:rPr lang="da-DK" dirty="0"/>
              <a:t> the event </a:t>
            </a:r>
            <a:r>
              <a:rPr lang="da-DK" dirty="0" err="1"/>
              <a:t>also</a:t>
            </a:r>
            <a:r>
              <a:rPr lang="da-DK" dirty="0"/>
              <a:t> to </a:t>
            </a:r>
            <a:r>
              <a:rPr lang="da-DK" dirty="0" err="1"/>
              <a:t>teachers</a:t>
            </a:r>
            <a:r>
              <a:rPr lang="da-DK" dirty="0"/>
              <a:t> and </a:t>
            </a:r>
            <a:r>
              <a:rPr lang="da-DK" dirty="0" err="1"/>
              <a:t>organizations</a:t>
            </a:r>
            <a:r>
              <a:rPr lang="da-DK" dirty="0"/>
              <a:t>. 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4. </a:t>
            </a:r>
            <a:r>
              <a:rPr lang="da-DK" b="1" dirty="0" err="1"/>
              <a:t>Women</a:t>
            </a:r>
            <a:r>
              <a:rPr lang="da-DK" b="1" dirty="0"/>
              <a:t> </a:t>
            </a:r>
            <a:r>
              <a:rPr lang="da-DK" b="1" dirty="0" err="1"/>
              <a:t>Encounter</a:t>
            </a:r>
            <a:r>
              <a:rPr lang="da-DK" b="1" dirty="0"/>
              <a:t> </a:t>
            </a:r>
            <a:r>
              <a:rPr lang="da-DK" b="1" dirty="0" err="1"/>
              <a:t>Women</a:t>
            </a:r>
            <a:r>
              <a:rPr lang="da-DK" b="1" dirty="0"/>
              <a:t> </a:t>
            </a:r>
            <a:r>
              <a:rPr lang="da-DK" dirty="0" err="1"/>
              <a:t>through</a:t>
            </a:r>
            <a:r>
              <a:rPr lang="da-DK" dirty="0"/>
              <a:t> Painting of Symbols in Religions 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180264BF-E5C1-4106-A9E8-AA45B64AA9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a-DK" dirty="0"/>
              <a:t>2020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18F5BBE3-5DA9-4A9A-8A80-D2606E36B7C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da-DK" b="1" dirty="0"/>
              <a:t>3. </a:t>
            </a:r>
            <a:r>
              <a:rPr lang="da-DK" b="1" dirty="0" err="1"/>
              <a:t>Lecture</a:t>
            </a:r>
            <a:r>
              <a:rPr lang="da-DK" b="1" dirty="0"/>
              <a:t> </a:t>
            </a:r>
            <a:r>
              <a:rPr lang="da-DK" b="1" dirty="0" err="1"/>
              <a:t>Evening</a:t>
            </a:r>
            <a:r>
              <a:rPr lang="da-DK" b="1" dirty="0"/>
              <a:t>: </a:t>
            </a:r>
            <a:r>
              <a:rPr lang="da-DK" dirty="0"/>
              <a:t>by an Iman and a Christian pastor on </a:t>
            </a:r>
            <a:r>
              <a:rPr lang="da-DK" dirty="0" err="1"/>
              <a:t>friendship</a:t>
            </a:r>
            <a:r>
              <a:rPr lang="da-DK" dirty="0"/>
              <a:t> and </a:t>
            </a:r>
            <a:r>
              <a:rPr lang="da-DK" dirty="0" err="1"/>
              <a:t>hospitality</a:t>
            </a:r>
            <a:r>
              <a:rPr lang="da-DK" dirty="0"/>
              <a:t> in Simon Peters </a:t>
            </a:r>
            <a:r>
              <a:rPr lang="da-DK" dirty="0" err="1"/>
              <a:t>Church,extending</a:t>
            </a:r>
            <a:r>
              <a:rPr lang="da-DK" dirty="0"/>
              <a:t> invitation to charitable  </a:t>
            </a:r>
            <a:r>
              <a:rPr lang="da-DK" dirty="0" err="1"/>
              <a:t>organizations</a:t>
            </a:r>
            <a:r>
              <a:rPr lang="da-DK" dirty="0"/>
              <a:t> and to </a:t>
            </a:r>
            <a:r>
              <a:rPr lang="da-DK" dirty="0" err="1"/>
              <a:t>multi-ethnic</a:t>
            </a:r>
            <a:r>
              <a:rPr lang="da-DK" dirty="0"/>
              <a:t> </a:t>
            </a:r>
            <a:r>
              <a:rPr lang="da-DK" dirty="0" err="1"/>
              <a:t>leaders</a:t>
            </a:r>
            <a:r>
              <a:rPr lang="da-DK" dirty="0"/>
              <a:t> in Kolding </a:t>
            </a:r>
            <a:r>
              <a:rPr lang="da-DK" dirty="0" err="1"/>
              <a:t>within</a:t>
            </a:r>
            <a:r>
              <a:rPr lang="da-DK" dirty="0"/>
              <a:t> the </a:t>
            </a:r>
            <a:r>
              <a:rPr lang="da-DK" dirty="0" err="1"/>
              <a:t>Multicultural</a:t>
            </a:r>
            <a:r>
              <a:rPr lang="da-DK" dirty="0"/>
              <a:t> Forum of Kolding </a:t>
            </a:r>
            <a:r>
              <a:rPr lang="da-DK" dirty="0" err="1"/>
              <a:t>Municipality</a:t>
            </a:r>
            <a:r>
              <a:rPr lang="da-DK" dirty="0"/>
              <a:t>. 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4. </a:t>
            </a:r>
            <a:r>
              <a:rPr lang="da-DK" b="1" dirty="0"/>
              <a:t>International </a:t>
            </a:r>
            <a:r>
              <a:rPr lang="da-DK" b="1" dirty="0" err="1"/>
              <a:t>Women’s</a:t>
            </a:r>
            <a:r>
              <a:rPr lang="da-DK" b="1" dirty="0"/>
              <a:t> </a:t>
            </a:r>
            <a:r>
              <a:rPr lang="da-DK" b="1" dirty="0" err="1"/>
              <a:t>Feast</a:t>
            </a:r>
            <a:r>
              <a:rPr lang="da-DK" b="1" dirty="0"/>
              <a:t> </a:t>
            </a:r>
          </a:p>
          <a:p>
            <a:pPr marL="0" indent="0">
              <a:buNone/>
            </a:pPr>
            <a:r>
              <a:rPr lang="da-DK" dirty="0"/>
              <a:t>(</a:t>
            </a:r>
            <a:r>
              <a:rPr lang="da-DK" dirty="0" err="1"/>
              <a:t>songs</a:t>
            </a:r>
            <a:r>
              <a:rPr lang="da-DK" dirty="0"/>
              <a:t>, dances and </a:t>
            </a:r>
            <a:r>
              <a:rPr lang="da-DK" dirty="0" err="1"/>
              <a:t>sharing</a:t>
            </a:r>
            <a:r>
              <a:rPr lang="da-DK" dirty="0"/>
              <a:t> of food from </a:t>
            </a:r>
            <a:r>
              <a:rPr lang="da-DK" dirty="0" err="1"/>
              <a:t>women’s</a:t>
            </a:r>
            <a:r>
              <a:rPr lang="da-DK" dirty="0"/>
              <a:t> </a:t>
            </a:r>
            <a:r>
              <a:rPr lang="da-DK" dirty="0" err="1"/>
              <a:t>own</a:t>
            </a:r>
            <a:r>
              <a:rPr lang="da-DK" dirty="0"/>
              <a:t> </a:t>
            </a:r>
            <a:r>
              <a:rPr lang="da-DK" dirty="0" err="1"/>
              <a:t>kitchens</a:t>
            </a:r>
            <a:r>
              <a:rPr lang="da-DK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869313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6C82F6-C563-4DA1-BCA8-54E245C6A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More on the </a:t>
            </a:r>
            <a:r>
              <a:rPr lang="da-DK" dirty="0" err="1"/>
              <a:t>activities</a:t>
            </a:r>
            <a:r>
              <a:rPr lang="da-DK" dirty="0"/>
              <a:t> for WIFHW… 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23A24E7-4B83-4683-8A65-554D200955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2019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55DD993-5ECA-428E-8669-EE118B4632D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a-DK" dirty="0"/>
              <a:t>5.</a:t>
            </a:r>
            <a:r>
              <a:rPr lang="da-DK" b="1" dirty="0"/>
              <a:t> Sprogcafe</a:t>
            </a:r>
            <a:r>
              <a:rPr lang="da-DK" dirty="0"/>
              <a:t>/ </a:t>
            </a:r>
            <a:r>
              <a:rPr lang="da-DK" dirty="0" err="1"/>
              <a:t>Teaching</a:t>
            </a:r>
            <a:r>
              <a:rPr lang="da-DK" dirty="0"/>
              <a:t> Danish to </a:t>
            </a:r>
            <a:r>
              <a:rPr lang="da-DK" dirty="0" err="1"/>
              <a:t>foreigners</a:t>
            </a:r>
            <a:r>
              <a:rPr lang="da-DK" dirty="0"/>
              <a:t> </a:t>
            </a:r>
            <a:r>
              <a:rPr lang="da-DK" dirty="0" err="1"/>
              <a:t>using</a:t>
            </a:r>
            <a:r>
              <a:rPr lang="da-DK" dirty="0"/>
              <a:t> FN World </a:t>
            </a:r>
            <a:r>
              <a:rPr lang="da-DK" dirty="0" err="1"/>
              <a:t>InterFaith</a:t>
            </a:r>
            <a:r>
              <a:rPr lang="da-DK" dirty="0"/>
              <a:t> Harmony </a:t>
            </a:r>
            <a:r>
              <a:rPr lang="da-DK" dirty="0" err="1"/>
              <a:t>Week</a:t>
            </a:r>
            <a:r>
              <a:rPr lang="da-DK" dirty="0"/>
              <a:t> as the </a:t>
            </a:r>
            <a:r>
              <a:rPr lang="da-DK" dirty="0" err="1"/>
              <a:t>lesson</a:t>
            </a:r>
            <a:r>
              <a:rPr lang="da-DK" dirty="0"/>
              <a:t> for the </a:t>
            </a:r>
            <a:r>
              <a:rPr lang="da-DK" dirty="0" err="1"/>
              <a:t>day</a:t>
            </a:r>
            <a:r>
              <a:rPr lang="da-DK" dirty="0"/>
              <a:t> in Danish. 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6.</a:t>
            </a:r>
            <a:r>
              <a:rPr lang="da-DK" b="1" dirty="0"/>
              <a:t>Faith </a:t>
            </a:r>
            <a:r>
              <a:rPr lang="da-DK" b="1" dirty="0" err="1"/>
              <a:t>Encounter</a:t>
            </a:r>
            <a:r>
              <a:rPr lang="da-DK" b="1" dirty="0"/>
              <a:t> in Schools</a:t>
            </a:r>
            <a:r>
              <a:rPr lang="da-DK" dirty="0"/>
              <a:t>, </a:t>
            </a:r>
            <a:r>
              <a:rPr lang="da-DK" dirty="0" err="1"/>
              <a:t>religious</a:t>
            </a:r>
            <a:r>
              <a:rPr lang="da-DK" dirty="0"/>
              <a:t> </a:t>
            </a:r>
            <a:r>
              <a:rPr lang="da-DK" dirty="0" err="1"/>
              <a:t>dialouge</a:t>
            </a:r>
            <a:r>
              <a:rPr lang="da-DK" dirty="0"/>
              <a:t> with  9th graders in Public Schools in Kolding Kommune (</a:t>
            </a:r>
            <a:r>
              <a:rPr lang="da-DK" dirty="0" err="1"/>
              <a:t>Municipality</a:t>
            </a:r>
            <a:r>
              <a:rPr lang="da-DK" dirty="0"/>
              <a:t>) 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835D43A9-9682-4FB7-B0AD-1DDA893DFC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a-DK" dirty="0"/>
              <a:t>2020 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5EA02764-BBF0-47E3-BA27-E4D21233144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a-DK" dirty="0"/>
              <a:t>5.</a:t>
            </a:r>
            <a:r>
              <a:rPr lang="da-DK" b="1" dirty="0"/>
              <a:t> Sprogcafe</a:t>
            </a:r>
            <a:r>
              <a:rPr lang="da-DK" dirty="0"/>
              <a:t>/</a:t>
            </a:r>
            <a:r>
              <a:rPr lang="da-DK" dirty="0" err="1"/>
              <a:t>Teaching</a:t>
            </a:r>
            <a:r>
              <a:rPr lang="da-DK" dirty="0"/>
              <a:t> Danish to </a:t>
            </a:r>
            <a:r>
              <a:rPr lang="da-DK" dirty="0" err="1"/>
              <a:t>foreigners</a:t>
            </a:r>
            <a:r>
              <a:rPr lang="da-DK" dirty="0"/>
              <a:t> with </a:t>
            </a:r>
            <a:r>
              <a:rPr lang="da-DK" dirty="0" err="1"/>
              <a:t>focus</a:t>
            </a:r>
            <a:r>
              <a:rPr lang="da-DK" dirty="0"/>
              <a:t> on the </a:t>
            </a:r>
            <a:r>
              <a:rPr lang="da-DK" dirty="0" err="1"/>
              <a:t>history</a:t>
            </a:r>
            <a:r>
              <a:rPr lang="da-DK" dirty="0"/>
              <a:t> and </a:t>
            </a:r>
            <a:r>
              <a:rPr lang="da-DK" dirty="0" err="1"/>
              <a:t>principles</a:t>
            </a:r>
            <a:r>
              <a:rPr lang="da-DK" dirty="0"/>
              <a:t> </a:t>
            </a:r>
            <a:r>
              <a:rPr lang="da-DK" dirty="0" err="1"/>
              <a:t>surrounding</a:t>
            </a:r>
            <a:r>
              <a:rPr lang="da-DK" dirty="0"/>
              <a:t> WIFHW </a:t>
            </a:r>
          </a:p>
        </p:txBody>
      </p:sp>
    </p:spTree>
    <p:extLst>
      <p:ext uri="{BB962C8B-B14F-4D97-AF65-F5344CB8AC3E}">
        <p14:creationId xmlns:p14="http://schemas.microsoft.com/office/powerpoint/2010/main" val="3445492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EFAA0A-5817-47B0-90E5-35123EC80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576887"/>
            <a:ext cx="10911840" cy="640081"/>
          </a:xfrm>
        </p:spPr>
        <p:txBody>
          <a:bodyPr>
            <a:normAutofit/>
          </a:bodyPr>
          <a:lstStyle/>
          <a:p>
            <a:pPr algn="ctr"/>
            <a:r>
              <a:rPr lang="da-DK" sz="3200" dirty="0"/>
              <a:t>First Painting </a:t>
            </a:r>
            <a:r>
              <a:rPr lang="da-DK" sz="3200" dirty="0" err="1"/>
              <a:t>Exhibition</a:t>
            </a:r>
            <a:r>
              <a:rPr lang="da-DK" sz="3200" dirty="0"/>
              <a:t> 2019 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40AD026B-510C-4976-A9BF-20DF7CF71E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1199"/>
          <a:stretch/>
        </p:blipFill>
        <p:spPr>
          <a:xfrm>
            <a:off x="640080" y="641032"/>
            <a:ext cx="1091184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007723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724539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CE5D794-9FC6-452C-8E20-010E69009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 b="1" dirty="0">
                <a:solidFill>
                  <a:srgbClr val="FFFFFF"/>
                </a:solidFill>
              </a:rPr>
              <a:t>17 artists exhibited their art  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D08DF534-EB97-4BD8-B84C-9642D2D45B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673" r="2" b="16589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3C153387-F3FC-442D-A227-28988CD20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177" y="939451"/>
            <a:ext cx="3474929" cy="4979098"/>
          </a:xfrm>
          <a:prstGeom prst="rect">
            <a:avLst/>
          </a:prstGeo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3AD6E7F-9378-417C-9A9A-AF04F607A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29319" y="939451"/>
            <a:ext cx="3331787" cy="47348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122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6D582E-BDCB-4511-A61C-8D98E6725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mayor, Jørgen Pedersen, opened the Art Exhibition at Kolding Library 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7AC654A9-D02B-4010-ACC6-F68BB68F7F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0" b="18967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93DB7D73-D610-492D-84AD-8CD5E46BB3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89" b="6800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58980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F00DE6-8E45-438C-BF75-E1DF9CFFC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dirty="0"/>
              <a:t>Filipina Singing Group singing and dancing for the opening of the Art Exhibition 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Billede 3" descr="Et billede, der indeholder gulv, indendørs, person, sport&#10;&#10;Automatisk genereret beskrivelse">
            <a:extLst>
              <a:ext uri="{FF2B5EF4-FFF2-40B4-BE49-F238E27FC236}">
                <a16:creationId xmlns:a16="http://schemas.microsoft.com/office/drawing/2014/main" id="{70974C33-C6BA-4148-82FF-76C019AB42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48" b="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075445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E7C5E8-1851-459D-899B-313271314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International Women’s Feast,</a:t>
            </a:r>
            <a:br>
              <a:rPr lang="da-DK"/>
            </a:br>
            <a:r>
              <a:rPr lang="da-DK"/>
              <a:t>         Simon Peters Hus </a:t>
            </a:r>
            <a:endParaRPr lang="da-DK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A7D8A1A3-5894-4D98-BD13-A8653157E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5875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93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A713A2-CAD8-4045-B4EA-C4DBF291F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b="1"/>
              <a:t>February 1-7 </a:t>
            </a:r>
            <a:r>
              <a:rPr lang="da-DK"/>
              <a:t>but with activities observed globally  from last week of January to March 7 </a:t>
            </a:r>
            <a:endParaRPr lang="da-DK" dirty="0"/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A0326013-4926-4D87-B69E-B7DE9279F0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4930" y="1825625"/>
            <a:ext cx="696214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960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7522" y="450222"/>
            <a:ext cx="3902420" cy="4235636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6930C38-B440-45D6-99A0-3F98DF10D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127" y="932688"/>
            <a:ext cx="3361677" cy="327355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000" dirty="0">
                <a:solidFill>
                  <a:srgbClr val="FFFFFF"/>
                </a:solidFill>
              </a:rPr>
              <a:t>Women sharing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7521" y="4843002"/>
            <a:ext cx="2391411" cy="1564776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9E05D9C2-DF9D-4639-9F08-956E78FD21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292" b="2"/>
          <a:stretch/>
        </p:blipFill>
        <p:spPr>
          <a:xfrm>
            <a:off x="466344" y="450221"/>
            <a:ext cx="7205515" cy="595755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4594" y="4843002"/>
            <a:ext cx="1351062" cy="1568472"/>
          </a:xfrm>
          <a:prstGeom prst="rect">
            <a:avLst/>
          </a:prstGeom>
          <a:solidFill>
            <a:srgbClr val="5D7145"/>
          </a:solidFill>
          <a:ln w="25400">
            <a:solidFill>
              <a:srgbClr val="5D71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545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9194F-74B9-4B45-95E6-688285843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Flags, dances, food, children 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DA45E349-F659-4ADE-A67B-C3477D8FDE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21"/>
          <a:stretch/>
        </p:blipFill>
        <p:spPr>
          <a:xfrm>
            <a:off x="20" y="10"/>
            <a:ext cx="4059916" cy="4242806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72DB1244-41B1-4484-A5DF-6BB6BABA7F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79"/>
          <a:stretch/>
        </p:blipFill>
        <p:spPr>
          <a:xfrm>
            <a:off x="4090482" y="-1"/>
            <a:ext cx="4062918" cy="4242816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8ADD801B-0852-4452-89BE-566261ECB2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997" r="-1" b="5624"/>
          <a:stretch/>
        </p:blipFill>
        <p:spPr>
          <a:xfrm>
            <a:off x="8132064" y="10"/>
            <a:ext cx="4059936" cy="4242806"/>
          </a:xfrm>
          <a:prstGeom prst="rect">
            <a:avLst/>
          </a:prstGeom>
        </p:spPr>
      </p:pic>
      <p:cxnSp>
        <p:nvCxnSpPr>
          <p:cNvPr id="26" name="Straight Connector 19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1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919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3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5838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88760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632011-1107-4D0D-B281-1C13E30EE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Sharing</a:t>
            </a:r>
            <a:r>
              <a:rPr lang="da-DK" dirty="0"/>
              <a:t> of </a:t>
            </a:r>
            <a:r>
              <a:rPr lang="da-DK" dirty="0" err="1"/>
              <a:t>concerns</a:t>
            </a:r>
            <a:r>
              <a:rPr lang="da-DK" dirty="0"/>
              <a:t> as </a:t>
            </a:r>
            <a:r>
              <a:rPr lang="da-DK" dirty="0" err="1"/>
              <a:t>women</a:t>
            </a:r>
            <a:r>
              <a:rPr lang="da-DK" dirty="0"/>
              <a:t>… 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F544C23-FDE0-4D5E-B8AE-2D0D794822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da-DK" dirty="0"/>
              <a:t>Lande repræsenteret: </a:t>
            </a:r>
            <a:r>
              <a:rPr lang="da-DK" b="0" dirty="0"/>
              <a:t>Island, </a:t>
            </a:r>
            <a:r>
              <a:rPr lang="da-DK" b="0" dirty="0" err="1"/>
              <a:t>Brazil</a:t>
            </a:r>
            <a:r>
              <a:rPr lang="da-DK" b="0" dirty="0"/>
              <a:t>, DK, Afghanistan, Kina, India, Philippines, Iran </a:t>
            </a:r>
            <a:r>
              <a:rPr lang="da-DK" dirty="0"/>
              <a:t>,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9777225-0A79-4498-AFBF-ABA2BA77E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lang="da-DK" b="0" dirty="0"/>
              <a:t>Thailand, Eritrea, Congo, </a:t>
            </a:r>
            <a:r>
              <a:rPr lang="da-DK" b="0" dirty="0" err="1"/>
              <a:t>Poland</a:t>
            </a:r>
            <a:r>
              <a:rPr lang="da-DK" b="0" dirty="0"/>
              <a:t>, Syrien, </a:t>
            </a:r>
            <a:r>
              <a:rPr lang="da-DK" b="0" dirty="0" err="1"/>
              <a:t>Iraq,Tanzania</a:t>
            </a:r>
            <a:r>
              <a:rPr lang="da-DK" b="0" dirty="0"/>
              <a:t>, </a:t>
            </a:r>
            <a:r>
              <a:rPr lang="da-DK" b="0" dirty="0" err="1"/>
              <a:t>Hungary</a:t>
            </a:r>
            <a:r>
              <a:rPr lang="da-DK" b="0" dirty="0"/>
              <a:t>, </a:t>
            </a:r>
            <a:r>
              <a:rPr lang="da-DK" b="0" dirty="0" err="1"/>
              <a:t>Lithunia</a:t>
            </a:r>
            <a:r>
              <a:rPr lang="da-DK" b="0" dirty="0"/>
              <a:t>…</a:t>
            </a:r>
          </a:p>
        </p:txBody>
      </p:sp>
      <p:pic>
        <p:nvPicPr>
          <p:cNvPr id="8" name="Pladsholder til indhold 7">
            <a:extLst>
              <a:ext uri="{FF2B5EF4-FFF2-40B4-BE49-F238E27FC236}">
                <a16:creationId xmlns:a16="http://schemas.microsoft.com/office/drawing/2014/main" id="{90C087FB-42D8-4577-8615-2B9DF891A7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61780" y="2506217"/>
            <a:ext cx="4913802" cy="3682303"/>
          </a:xfrm>
          <a:prstGeom prst="rect">
            <a:avLst/>
          </a:prstGeom>
        </p:spPr>
      </p:pic>
      <p:pic>
        <p:nvPicPr>
          <p:cNvPr id="11" name="Pladsholder til indhold 10">
            <a:extLst>
              <a:ext uri="{FF2B5EF4-FFF2-40B4-BE49-F238E27FC236}">
                <a16:creationId xmlns:a16="http://schemas.microsoft.com/office/drawing/2014/main" id="{E99242A2-13C0-4C60-AD71-4E649C61CB3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72769" y="2506217"/>
            <a:ext cx="5182049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022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4462044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1FB43A4-771B-4867-B780-39018CAB0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70" y="4615840"/>
            <a:ext cx="3885141" cy="15267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000" dirty="0">
                <a:solidFill>
                  <a:schemeClr val="bg1"/>
                </a:solidFill>
              </a:rPr>
              <a:t>Women love to cook </a:t>
            </a:r>
            <a:endParaRPr lang="en-US" sz="3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ladsholder til billede 4">
            <a:extLst>
              <a:ext uri="{FF2B5EF4-FFF2-40B4-BE49-F238E27FC236}">
                <a16:creationId xmlns:a16="http://schemas.microsoft.com/office/drawing/2014/main" id="{F92A4D79-C418-4E14-BFE8-BD7492B2B26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5043" r="2" b="5045"/>
          <a:stretch/>
        </p:blipFill>
        <p:spPr>
          <a:xfrm>
            <a:off x="393308" y="352931"/>
            <a:ext cx="5559480" cy="374904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D238A838-2C2A-41AB-878A-4E838CBB0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9881"/>
          <a:stretch/>
        </p:blipFill>
        <p:spPr>
          <a:xfrm>
            <a:off x="6251736" y="357013"/>
            <a:ext cx="5546955" cy="374904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4690076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D05C06C-FCC5-4814-9C4A-A763CD30B2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45336" y="4615840"/>
            <a:ext cx="6609921" cy="15267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Women love to share their food and be tasted by others… </a:t>
            </a:r>
          </a:p>
        </p:txBody>
      </p:sp>
    </p:spTree>
    <p:extLst>
      <p:ext uri="{BB962C8B-B14F-4D97-AF65-F5344CB8AC3E}">
        <p14:creationId xmlns:p14="http://schemas.microsoft.com/office/powerpoint/2010/main" val="26593780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7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4462044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B81A3F-7E50-4140-B9F8-37659EEDF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70" y="4615840"/>
            <a:ext cx="3885141" cy="15267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Brunch Fellowship 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FFD82CB9-7859-4A01-8258-DF15920D77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380" r="2" b="26045"/>
          <a:stretch/>
        </p:blipFill>
        <p:spPr>
          <a:xfrm>
            <a:off x="393308" y="352931"/>
            <a:ext cx="5559480" cy="3749040"/>
          </a:xfrm>
          <a:prstGeom prst="rect">
            <a:avLst/>
          </a:prstGeom>
        </p:spPr>
      </p:pic>
      <p:pic>
        <p:nvPicPr>
          <p:cNvPr id="5" name="Pladsholder til billede 4">
            <a:extLst>
              <a:ext uri="{FF2B5EF4-FFF2-40B4-BE49-F238E27FC236}">
                <a16:creationId xmlns:a16="http://schemas.microsoft.com/office/drawing/2014/main" id="{A32D2F65-9549-443E-91F8-C896455A28E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26507" r="1" b="22803"/>
          <a:stretch/>
        </p:blipFill>
        <p:spPr>
          <a:xfrm>
            <a:off x="6251736" y="357013"/>
            <a:ext cx="5546955" cy="3749040"/>
          </a:xfrm>
          <a:prstGeom prst="rect">
            <a:avLst/>
          </a:prstGeom>
        </p:spPr>
      </p:pic>
      <p:cxnSp>
        <p:nvCxnSpPr>
          <p:cNvPr id="23" name="Straight Connector 19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4690076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DC45E63-03B1-4F55-8DD3-045997030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45336" y="4615840"/>
            <a:ext cx="6609921" cy="15267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Each one brought food to the common table. Note:  </a:t>
            </a:r>
            <a:r>
              <a:rPr lang="en-US" sz="2200" i="1" dirty="0">
                <a:solidFill>
                  <a:schemeClr val="bg1"/>
                </a:solidFill>
              </a:rPr>
              <a:t>During Corona crisis all events  with food and eating together are cancelled</a:t>
            </a:r>
            <a:r>
              <a:rPr lang="en-US" sz="2200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540008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620FDFD2-19AF-4124-A49A-BAC0929B1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FDCB3D0-C146-4B8C-A9E5-EF0A881A7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5" y="1641752"/>
            <a:ext cx="4391024" cy="1323439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Brunch with speakers from 4 religions 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AC97D4CE-D287-4B6D-873A-913CE2B451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56" r="1" b="1"/>
          <a:stretch/>
        </p:blipFill>
        <p:spPr>
          <a:xfrm>
            <a:off x="20" y="1"/>
            <a:ext cx="6088360" cy="3333749"/>
          </a:xfrm>
          <a:custGeom>
            <a:avLst/>
            <a:gdLst/>
            <a:ahLst/>
            <a:cxnLst/>
            <a:rect l="l" t="t" r="r" b="b"/>
            <a:pathLst>
              <a:path w="6088380" h="3333749">
                <a:moveTo>
                  <a:pt x="0" y="0"/>
                </a:moveTo>
                <a:lnTo>
                  <a:pt x="6088380" y="0"/>
                </a:lnTo>
                <a:lnTo>
                  <a:pt x="6088380" y="2202180"/>
                </a:lnTo>
                <a:lnTo>
                  <a:pt x="5913795" y="3333749"/>
                </a:lnTo>
                <a:lnTo>
                  <a:pt x="0" y="3333749"/>
                </a:lnTo>
                <a:close/>
              </a:path>
            </a:pathLst>
          </a:custGeom>
        </p:spPr>
      </p:pic>
      <p:pic>
        <p:nvPicPr>
          <p:cNvPr id="5" name="Pladsholder til billede 4">
            <a:extLst>
              <a:ext uri="{FF2B5EF4-FFF2-40B4-BE49-F238E27FC236}">
                <a16:creationId xmlns:a16="http://schemas.microsoft.com/office/drawing/2014/main" id="{09C72398-9B7F-410D-93EC-0D24CDF7966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r="1" b="2656"/>
          <a:stretch/>
        </p:blipFill>
        <p:spPr>
          <a:xfrm>
            <a:off x="7640" y="3523708"/>
            <a:ext cx="6088360" cy="3333748"/>
          </a:xfrm>
          <a:custGeom>
            <a:avLst/>
            <a:gdLst/>
            <a:ahLst/>
            <a:cxnLst/>
            <a:rect l="l" t="t" r="r" b="b"/>
            <a:pathLst>
              <a:path w="6088380" h="3333748">
                <a:moveTo>
                  <a:pt x="0" y="0"/>
                </a:moveTo>
                <a:lnTo>
                  <a:pt x="5884403" y="0"/>
                </a:lnTo>
                <a:lnTo>
                  <a:pt x="5882640" y="11428"/>
                </a:lnTo>
                <a:lnTo>
                  <a:pt x="5562600" y="1931668"/>
                </a:lnTo>
                <a:lnTo>
                  <a:pt x="6088380" y="3333748"/>
                </a:lnTo>
                <a:lnTo>
                  <a:pt x="0" y="3333748"/>
                </a:lnTo>
                <a:close/>
              </a:path>
            </a:pathLst>
          </a:cu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7F6F6FC6-9A5F-4E14-8105-15D94914A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70" y="544"/>
            <a:ext cx="874716" cy="6857455"/>
            <a:chOff x="5395370" y="544"/>
            <a:chExt cx="874716" cy="6857455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DCFA6DA-C89C-4BD9-A659-4E35D789BF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68AC5BD-C02C-4D96-813D-3C9ABB388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749F36C-91F5-4A14-9D3A-DF3E7C9F4F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81826" y="3146400"/>
            <a:ext cx="4391024" cy="268200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Christianity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Islam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Shikkism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Hinduism </a:t>
            </a:r>
          </a:p>
        </p:txBody>
      </p:sp>
    </p:spTree>
    <p:extLst>
      <p:ext uri="{BB962C8B-B14F-4D97-AF65-F5344CB8AC3E}">
        <p14:creationId xmlns:p14="http://schemas.microsoft.com/office/powerpoint/2010/main" val="40783240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44CB4EE-83AD-4C56-872E-1E3F03E70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255E12D-D5B1-4FC4-8749-1071889607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2164" y="-1"/>
            <a:ext cx="759618" cy="6858000"/>
          </a:xfrm>
          <a:custGeom>
            <a:avLst/>
            <a:gdLst>
              <a:gd name="connsiteX0" fmla="*/ 2273 w 759618"/>
              <a:gd name="connsiteY0" fmla="*/ 0 h 6858000"/>
              <a:gd name="connsiteX1" fmla="*/ 759617 w 759618"/>
              <a:gd name="connsiteY1" fmla="*/ 0 h 6858000"/>
              <a:gd name="connsiteX2" fmla="*/ 759617 w 759618"/>
              <a:gd name="connsiteY2" fmla="*/ 1613807 h 6858000"/>
              <a:gd name="connsiteX3" fmla="*/ 759618 w 759618"/>
              <a:gd name="connsiteY3" fmla="*/ 1613808 h 6858000"/>
              <a:gd name="connsiteX4" fmla="*/ 759618 w 759618"/>
              <a:gd name="connsiteY4" fmla="*/ 6858000 h 6858000"/>
              <a:gd name="connsiteX5" fmla="*/ 0 w 759618"/>
              <a:gd name="connsiteY5" fmla="*/ 6391227 h 6858000"/>
              <a:gd name="connsiteX6" fmla="*/ 0 w 759618"/>
              <a:gd name="connsiteY6" fmla="*/ 1147035 h 6858000"/>
              <a:gd name="connsiteX7" fmla="*/ 2273 w 759618"/>
              <a:gd name="connsiteY7" fmla="*/ 114843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9618" h="6858000">
                <a:moveTo>
                  <a:pt x="2273" y="0"/>
                </a:moveTo>
                <a:lnTo>
                  <a:pt x="759617" y="0"/>
                </a:lnTo>
                <a:lnTo>
                  <a:pt x="759617" y="1613807"/>
                </a:lnTo>
                <a:lnTo>
                  <a:pt x="759618" y="1613808"/>
                </a:lnTo>
                <a:lnTo>
                  <a:pt x="759618" y="6858000"/>
                </a:lnTo>
                <a:lnTo>
                  <a:pt x="0" y="6391227"/>
                </a:lnTo>
                <a:lnTo>
                  <a:pt x="0" y="1147035"/>
                </a:lnTo>
                <a:lnTo>
                  <a:pt x="2273" y="1148432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9B20A794-0515-443F-9764-44A6569EC3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879652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ladsholder til billede 4">
            <a:extLst>
              <a:ext uri="{FF2B5EF4-FFF2-40B4-BE49-F238E27FC236}">
                <a16:creationId xmlns:a16="http://schemas.microsoft.com/office/drawing/2014/main" id="{644F5F01-71AA-4CD3-836B-D026D4E58AC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b="625"/>
          <a:stretch/>
        </p:blipFill>
        <p:spPr>
          <a:xfrm>
            <a:off x="1" y="1"/>
            <a:ext cx="4634682" cy="6141008"/>
          </a:xfrm>
          <a:prstGeom prst="rect">
            <a:avLst/>
          </a:prstGeom>
        </p:spPr>
      </p:pic>
      <p:sp>
        <p:nvSpPr>
          <p:cNvPr id="27" name="Rectangle 8">
            <a:extLst>
              <a:ext uri="{FF2B5EF4-FFF2-40B4-BE49-F238E27FC236}">
                <a16:creationId xmlns:a16="http://schemas.microsoft.com/office/drawing/2014/main" id="{A9CE15CA-2228-4197-93B9-E41A1DC42D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"/>
            <a:ext cx="728717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7EC279F-1138-44DB-803E-A23B0BDC0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841" y="643465"/>
            <a:ext cx="5840770" cy="17796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</a:rPr>
              <a:t>Lecture Evening  on Friendship, Hospitality and Compassion 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F08AE7F-248F-4D54-B09E-507FBC2AA0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52840" y="2518012"/>
            <a:ext cx="5840770" cy="3622997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EFFFF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FEFFFF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EFFFF"/>
                </a:solidFill>
              </a:rPr>
              <a:t>Pastor Niels </a:t>
            </a:r>
            <a:r>
              <a:rPr lang="en-US" sz="2400" b="1">
                <a:solidFill>
                  <a:srgbClr val="FEFFFF"/>
                </a:solidFill>
              </a:rPr>
              <a:t>Nymann</a:t>
            </a:r>
            <a:r>
              <a:rPr lang="en-US" sz="2400" b="1" dirty="0">
                <a:solidFill>
                  <a:srgbClr val="FEFFFF"/>
                </a:solidFill>
              </a:rPr>
              <a:t> Eriksen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FEFFFF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EFFFF"/>
                </a:solidFill>
              </a:rPr>
              <a:t>Imam Ahmet </a:t>
            </a:r>
            <a:r>
              <a:rPr lang="en-US" sz="2400" b="1">
                <a:solidFill>
                  <a:srgbClr val="FEFFFF"/>
                </a:solidFill>
              </a:rPr>
              <a:t>Polat</a:t>
            </a:r>
            <a:r>
              <a:rPr lang="en-US" sz="2400" b="1" dirty="0">
                <a:solidFill>
                  <a:srgbClr val="FE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145555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AC5782D3-6CED-43A7-BE35-09C48F809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6721F593-ECD2-4B5B-AAE4-0866A4CDC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989586" y="1070835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71DEE99F-D18C-4025-BA3F-CEBF5258E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988949" y="803186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76FA5D9-3A7C-4FA7-9BA8-1905D703F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13372" y="804101"/>
            <a:ext cx="3880238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235B8D4-894B-45AC-8BE0-62B7A12E5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5104" y="1213968"/>
            <a:ext cx="3220127" cy="17151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Venue: Simon Peters Church </a:t>
            </a:r>
          </a:p>
        </p:txBody>
      </p:sp>
      <p:pic>
        <p:nvPicPr>
          <p:cNvPr id="5" name="Pladsholder til billede 4">
            <a:extLst>
              <a:ext uri="{FF2B5EF4-FFF2-40B4-BE49-F238E27FC236}">
                <a16:creationId xmlns:a16="http://schemas.microsoft.com/office/drawing/2014/main" id="{123B8876-D8EB-4CAC-A90A-A47B3557F93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3846" r="-2" b="-2"/>
          <a:stretch/>
        </p:blipFill>
        <p:spPr>
          <a:xfrm>
            <a:off x="793680" y="802253"/>
            <a:ext cx="6730556" cy="5249798"/>
          </a:xfrm>
          <a:prstGeom prst="rect">
            <a:avLst/>
          </a:prstGeo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D507272-E8CE-4550-9B35-063BC8BD86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35105" y="3072208"/>
            <a:ext cx="3264916" cy="2660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Time for presentation and dialogue </a:t>
            </a: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4652D57C-331F-43B8-9C07-69FBA9C02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671258" y="1530154"/>
            <a:ext cx="520741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095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AE9560-FEA5-43E9-BBB7-A311A0977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0271" y="3794336"/>
            <a:ext cx="5242259" cy="19222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Lecture evening on Reconciliation from his book of Aydin </a:t>
            </a:r>
            <a:r>
              <a:rPr lang="en-US" sz="4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Soei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1A081AF-B964-41D0-9425-F6BD37C987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0271" y="2793291"/>
            <a:ext cx="5161606" cy="9721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Venue: Munkevængets Skole 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0B21A5C-062F-46C2-8389-53D40F46A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83466"/>
            <a:ext cx="5549037" cy="6374535"/>
          </a:xfrm>
          <a:custGeom>
            <a:avLst/>
            <a:gdLst>
              <a:gd name="connsiteX0" fmla="*/ 2203019 w 5549037"/>
              <a:gd name="connsiteY0" fmla="*/ 0 h 6374535"/>
              <a:gd name="connsiteX1" fmla="*/ 5549037 w 5549037"/>
              <a:gd name="connsiteY1" fmla="*/ 3346018 h 6374535"/>
              <a:gd name="connsiteX2" fmla="*/ 3797930 w 5549037"/>
              <a:gd name="connsiteY2" fmla="*/ 6288190 h 6374535"/>
              <a:gd name="connsiteX3" fmla="*/ 3618689 w 5549037"/>
              <a:gd name="connsiteY3" fmla="*/ 6374535 h 6374535"/>
              <a:gd name="connsiteX4" fmla="*/ 779546 w 5549037"/>
              <a:gd name="connsiteY4" fmla="*/ 6374535 h 6374535"/>
              <a:gd name="connsiteX5" fmla="*/ 537516 w 5549037"/>
              <a:gd name="connsiteY5" fmla="*/ 6248727 h 6374535"/>
              <a:gd name="connsiteX6" fmla="*/ 74641 w 5549037"/>
              <a:gd name="connsiteY6" fmla="*/ 5927968 h 6374535"/>
              <a:gd name="connsiteX7" fmla="*/ 0 w 5549037"/>
              <a:gd name="connsiteY7" fmla="*/ 5860130 h 6374535"/>
              <a:gd name="connsiteX8" fmla="*/ 0 w 5549037"/>
              <a:gd name="connsiteY8" fmla="*/ 831906 h 6374535"/>
              <a:gd name="connsiteX9" fmla="*/ 74641 w 5549037"/>
              <a:gd name="connsiteY9" fmla="*/ 764068 h 6374535"/>
              <a:gd name="connsiteX10" fmla="*/ 2203019 w 5549037"/>
              <a:gd name="connsiteY10" fmla="*/ 0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49037" h="6374535">
                <a:moveTo>
                  <a:pt x="2203019" y="0"/>
                </a:moveTo>
                <a:cubicBezTo>
                  <a:pt x="4050974" y="0"/>
                  <a:pt x="5549037" y="1498063"/>
                  <a:pt x="5549037" y="3346018"/>
                </a:cubicBezTo>
                <a:cubicBezTo>
                  <a:pt x="5549037" y="4616487"/>
                  <a:pt x="4840968" y="5721578"/>
                  <a:pt x="3797930" y="6288190"/>
                </a:cubicBezTo>
                <a:lnTo>
                  <a:pt x="3618689" y="6374535"/>
                </a:lnTo>
                <a:lnTo>
                  <a:pt x="779546" y="6374535"/>
                </a:lnTo>
                <a:lnTo>
                  <a:pt x="537516" y="6248727"/>
                </a:lnTo>
                <a:cubicBezTo>
                  <a:pt x="374031" y="6154721"/>
                  <a:pt x="219238" y="6047301"/>
                  <a:pt x="74641" y="5927968"/>
                </a:cubicBezTo>
                <a:lnTo>
                  <a:pt x="0" y="5860130"/>
                </a:lnTo>
                <a:lnTo>
                  <a:pt x="0" y="831906"/>
                </a:lnTo>
                <a:lnTo>
                  <a:pt x="74641" y="764068"/>
                </a:lnTo>
                <a:cubicBezTo>
                  <a:pt x="653030" y="286739"/>
                  <a:pt x="1394539" y="0"/>
                  <a:pt x="220301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DDBB3B55-F58A-4AFC-B5D8-EDAC87C0C1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84" r="30043" b="1"/>
          <a:stretch/>
        </p:blipFill>
        <p:spPr>
          <a:xfrm>
            <a:off x="1" y="647373"/>
            <a:ext cx="5385130" cy="6210629"/>
          </a:xfrm>
          <a:custGeom>
            <a:avLst/>
            <a:gdLst/>
            <a:ahLst/>
            <a:cxnLst/>
            <a:rect l="l" t="t" r="r" b="b"/>
            <a:pathLst>
              <a:path w="5385130" h="6210629">
                <a:moveTo>
                  <a:pt x="2203018" y="0"/>
                </a:moveTo>
                <a:cubicBezTo>
                  <a:pt x="3960450" y="0"/>
                  <a:pt x="5385130" y="1424680"/>
                  <a:pt x="5385130" y="3182112"/>
                </a:cubicBezTo>
                <a:cubicBezTo>
                  <a:pt x="5385130" y="4500186"/>
                  <a:pt x="4583748" y="5631087"/>
                  <a:pt x="3441640" y="6114158"/>
                </a:cubicBezTo>
                <a:lnTo>
                  <a:pt x="3178061" y="6210629"/>
                </a:lnTo>
                <a:lnTo>
                  <a:pt x="1233206" y="6210629"/>
                </a:lnTo>
                <a:lnTo>
                  <a:pt x="1108901" y="6171135"/>
                </a:lnTo>
                <a:cubicBezTo>
                  <a:pt x="767738" y="6046219"/>
                  <a:pt x="453928" y="5864559"/>
                  <a:pt x="178899" y="5637585"/>
                </a:cubicBezTo>
                <a:lnTo>
                  <a:pt x="0" y="5474990"/>
                </a:lnTo>
                <a:lnTo>
                  <a:pt x="0" y="889234"/>
                </a:lnTo>
                <a:lnTo>
                  <a:pt x="178899" y="726640"/>
                </a:lnTo>
                <a:cubicBezTo>
                  <a:pt x="728956" y="272693"/>
                  <a:pt x="1434142" y="0"/>
                  <a:pt x="2203018" y="0"/>
                </a:cubicBezTo>
                <a:close/>
              </a:path>
            </a:pathLst>
          </a:cu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A177BCC-4208-4795-8572-4D623BA1E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33763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34186223-D323-445C-8D1F-3FFD6C34CD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09" b="2"/>
          <a:stretch/>
        </p:blipFill>
        <p:spPr>
          <a:xfrm>
            <a:off x="5398355" y="1"/>
            <a:ext cx="4151376" cy="2349401"/>
          </a:xfrm>
          <a:custGeom>
            <a:avLst/>
            <a:gdLst/>
            <a:ahLst/>
            <a:cxnLst/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680291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5B7811-BB6A-4D71-BBE0-425C40687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dirty="0"/>
              <a:t>The Opening Day WIFHW in February  at the SPK Church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63321D27-6860-4213-9BEF-9BC3A8171F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89" r="15047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598999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AEDBE7A-36DF-4E13-9FB7-73097C075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official logo of the event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C01F6969-7688-477A-B4BC-82EA32F65C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0209" y="2509911"/>
            <a:ext cx="10316483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1503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9D55DEBA-40E4-4DD5-9508-2CE4FE0601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625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A0E077E2-3AAD-4338-946B-D0E5E94160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96" r="16137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1567159-8C3F-40EC-8784-90A019642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8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Opening of the World Interfaith Harmony Week with stories of Refugees and their contact families </a:t>
            </a:r>
          </a:p>
        </p:txBody>
      </p:sp>
    </p:spTree>
    <p:extLst>
      <p:ext uri="{BB962C8B-B14F-4D97-AF65-F5344CB8AC3E}">
        <p14:creationId xmlns:p14="http://schemas.microsoft.com/office/powerpoint/2010/main" val="22021153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66A1E5B-420E-42E7-AF70-D3C5C94D7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9725" y="1195388"/>
            <a:ext cx="3333750" cy="4464050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3988C8DD-53AC-4565-A22D-6B1408923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9038" y="1195388"/>
            <a:ext cx="3333750" cy="44640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576F627-9E18-4BAF-8469-3E426645C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914" y="2074363"/>
            <a:ext cx="2752354" cy="2709275"/>
          </a:xfrm>
          <a:prstGeom prst="rect">
            <a:avLst/>
          </a:prstGeom>
          <a:solidFill>
            <a:srgbClr val="4F5173"/>
          </a:solidFill>
          <a:ln>
            <a:solidFill>
              <a:srgbClr val="4F5173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da-DK" sz="2800">
                <a:solidFill>
                  <a:srgbClr val="FFFFFF"/>
                </a:solidFill>
              </a:rPr>
              <a:t>Painting Workshop: Symbols in religions </a:t>
            </a:r>
          </a:p>
        </p:txBody>
      </p:sp>
    </p:spTree>
    <p:extLst>
      <p:ext uri="{BB962C8B-B14F-4D97-AF65-F5344CB8AC3E}">
        <p14:creationId xmlns:p14="http://schemas.microsoft.com/office/powerpoint/2010/main" val="37104315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BE77BCAF-8BDC-44EB-A1E4-12A5E47060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5"/>
          <a:stretch/>
        </p:blipFill>
        <p:spPr>
          <a:xfrm>
            <a:off x="4662488" y="1433513"/>
            <a:ext cx="3427413" cy="3868738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C2B43653-79EB-410A-84F4-B2350E7C76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25"/>
          <a:stretch/>
        </p:blipFill>
        <p:spPr>
          <a:xfrm>
            <a:off x="8137525" y="1433513"/>
            <a:ext cx="3427413" cy="386873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1215DAB-FCC4-4009-9C8C-B2296F82F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52" y="1204108"/>
            <a:ext cx="2669406" cy="17811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Sprogcafe </a:t>
            </a:r>
          </a:p>
        </p:txBody>
      </p:sp>
    </p:spTree>
    <p:extLst>
      <p:ext uri="{BB962C8B-B14F-4D97-AF65-F5344CB8AC3E}">
        <p14:creationId xmlns:p14="http://schemas.microsoft.com/office/powerpoint/2010/main" val="37179847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29F5B4-87AE-49BD-9B9A-026A150B9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b="1" dirty="0"/>
              <a:t>2021 and Corona </a:t>
            </a:r>
            <a:r>
              <a:rPr lang="da-DK" b="1" dirty="0" err="1"/>
              <a:t>restrictions</a:t>
            </a:r>
            <a:r>
              <a:rPr lang="da-DK" b="1" dirty="0"/>
              <a:t>, </a:t>
            </a:r>
            <a:r>
              <a:rPr lang="da-DK" b="1" dirty="0" err="1"/>
              <a:t>lockdown</a:t>
            </a:r>
            <a:r>
              <a:rPr lang="da-DK" b="1" dirty="0"/>
              <a:t> and </a:t>
            </a:r>
            <a:r>
              <a:rPr lang="da-DK" b="1" dirty="0" err="1"/>
              <a:t>cancellations</a:t>
            </a:r>
            <a:r>
              <a:rPr lang="da-DK" b="1" dirty="0"/>
              <a:t> </a:t>
            </a:r>
          </a:p>
        </p:txBody>
      </p:sp>
      <p:graphicFrame>
        <p:nvGraphicFramePr>
          <p:cNvPr id="6" name="Pladsholder til indhold 2">
            <a:extLst>
              <a:ext uri="{FF2B5EF4-FFF2-40B4-BE49-F238E27FC236}">
                <a16:creationId xmlns:a16="http://schemas.microsoft.com/office/drawing/2014/main" id="{4D9C7BAB-0A6E-40BE-A112-91461896A00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83188" y="987425"/>
          <a:ext cx="61722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C801298-B3D8-45FA-BD62-54A93CAD4CC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da-DK" b="1" dirty="0"/>
              <a:t>Program</a:t>
            </a:r>
            <a:r>
              <a:rPr lang="da-DK" b="1" i="1" dirty="0"/>
              <a:t> </a:t>
            </a:r>
            <a:r>
              <a:rPr lang="da-DK" i="1" dirty="0"/>
              <a:t>of </a:t>
            </a:r>
            <a:r>
              <a:rPr lang="da-DK" i="1" dirty="0" err="1"/>
              <a:t>our</a:t>
            </a:r>
            <a:r>
              <a:rPr lang="da-DK" i="1" dirty="0"/>
              <a:t> </a:t>
            </a:r>
            <a:r>
              <a:rPr lang="da-DK" i="1" dirty="0" err="1"/>
              <a:t>observance</a:t>
            </a:r>
            <a:r>
              <a:rPr lang="da-DK" i="1" dirty="0"/>
              <a:t> of UN World </a:t>
            </a:r>
            <a:r>
              <a:rPr lang="da-DK" i="1" dirty="0" err="1"/>
              <a:t>Interfaith</a:t>
            </a:r>
            <a:r>
              <a:rPr lang="da-DK" i="1" dirty="0"/>
              <a:t> Harmony </a:t>
            </a:r>
            <a:r>
              <a:rPr lang="da-DK" i="1" dirty="0" err="1"/>
              <a:t>Week</a:t>
            </a:r>
            <a:r>
              <a:rPr lang="da-DK" i="1" dirty="0"/>
              <a:t> 2021 </a:t>
            </a:r>
            <a:r>
              <a:rPr lang="da-DK" i="1" dirty="0" err="1"/>
              <a:t>was</a:t>
            </a:r>
            <a:r>
              <a:rPr lang="da-DK" i="1" dirty="0"/>
              <a:t> </a:t>
            </a:r>
            <a:r>
              <a:rPr lang="da-DK" i="1" dirty="0" err="1"/>
              <a:t>planned</a:t>
            </a:r>
            <a:r>
              <a:rPr lang="da-DK" i="1" dirty="0"/>
              <a:t>, </a:t>
            </a:r>
            <a:r>
              <a:rPr lang="da-DK" i="1" dirty="0" err="1"/>
              <a:t>coordinated</a:t>
            </a:r>
            <a:r>
              <a:rPr lang="da-DK" i="1" dirty="0"/>
              <a:t>, </a:t>
            </a:r>
            <a:r>
              <a:rPr lang="da-DK" i="1" dirty="0" err="1"/>
              <a:t>agreed</a:t>
            </a:r>
            <a:r>
              <a:rPr lang="da-DK" i="1" dirty="0"/>
              <a:t>, </a:t>
            </a:r>
            <a:r>
              <a:rPr lang="da-DK" i="1" dirty="0" err="1"/>
              <a:t>ready</a:t>
            </a:r>
            <a:r>
              <a:rPr lang="da-DK" i="1" dirty="0"/>
              <a:t> to </a:t>
            </a:r>
            <a:r>
              <a:rPr lang="da-DK" i="1" dirty="0" err="1"/>
              <a:t>be</a:t>
            </a:r>
            <a:r>
              <a:rPr lang="da-DK" i="1" dirty="0"/>
              <a:t> </a:t>
            </a:r>
            <a:r>
              <a:rPr lang="da-DK" i="1" dirty="0" err="1"/>
              <a:t>implemented</a:t>
            </a:r>
            <a:r>
              <a:rPr lang="da-DK" i="1" dirty="0"/>
              <a:t>,  but had to </a:t>
            </a:r>
            <a:r>
              <a:rPr lang="da-DK" i="1" dirty="0" err="1"/>
              <a:t>be</a:t>
            </a:r>
            <a:r>
              <a:rPr lang="da-DK" i="1" dirty="0"/>
              <a:t> </a:t>
            </a:r>
            <a:r>
              <a:rPr lang="da-DK" i="1" dirty="0" err="1"/>
              <a:t>cancelled</a:t>
            </a:r>
            <a:r>
              <a:rPr lang="da-DK" i="1" dirty="0"/>
              <a:t> with the </a:t>
            </a:r>
            <a:r>
              <a:rPr lang="da-DK" i="1" dirty="0" err="1"/>
              <a:t>second</a:t>
            </a:r>
            <a:r>
              <a:rPr lang="da-DK" i="1" dirty="0"/>
              <a:t> </a:t>
            </a:r>
            <a:r>
              <a:rPr lang="da-DK" i="1" dirty="0" err="1"/>
              <a:t>lockdown</a:t>
            </a:r>
            <a:r>
              <a:rPr lang="da-DK" i="1" dirty="0"/>
              <a:t> in Denmark from December to </a:t>
            </a:r>
            <a:r>
              <a:rPr lang="da-DK" i="1" dirty="0" err="1"/>
              <a:t>February</a:t>
            </a:r>
            <a:r>
              <a:rPr lang="da-DK" i="1" dirty="0"/>
              <a:t> 2021. </a:t>
            </a:r>
            <a:r>
              <a:rPr lang="da-DK" i="1" dirty="0" err="1"/>
              <a:t>Left</a:t>
            </a:r>
            <a:r>
              <a:rPr lang="da-DK" i="1" dirty="0"/>
              <a:t> </a:t>
            </a:r>
            <a:r>
              <a:rPr lang="da-DK" i="1" dirty="0" err="1"/>
              <a:t>choice</a:t>
            </a:r>
            <a:r>
              <a:rPr lang="da-DK" i="1" dirty="0"/>
              <a:t>: Online </a:t>
            </a:r>
            <a:r>
              <a:rPr lang="da-DK" i="1" dirty="0" err="1"/>
              <a:t>Women</a:t>
            </a:r>
            <a:r>
              <a:rPr lang="da-DK" i="1" dirty="0"/>
              <a:t> International Forum </a:t>
            </a:r>
          </a:p>
          <a:p>
            <a:endParaRPr lang="da-DK" dirty="0"/>
          </a:p>
          <a:p>
            <a:r>
              <a:rPr lang="da-DK" b="1" dirty="0"/>
              <a:t> </a:t>
            </a:r>
            <a:r>
              <a:rPr lang="da-DK" b="1" dirty="0" err="1"/>
              <a:t>cancelled</a:t>
            </a:r>
            <a:r>
              <a:rPr lang="da-DK" b="1" dirty="0"/>
              <a:t>                           AFLYST ! Aflyst </a:t>
            </a:r>
          </a:p>
          <a:p>
            <a:r>
              <a:rPr lang="da-DK" b="1" dirty="0"/>
              <a:t>       </a:t>
            </a:r>
            <a:r>
              <a:rPr lang="da-DK" b="1" dirty="0" err="1"/>
              <a:t>cancelled</a:t>
            </a:r>
            <a:r>
              <a:rPr lang="da-DK" b="1" dirty="0"/>
              <a:t> </a:t>
            </a:r>
          </a:p>
          <a:p>
            <a:r>
              <a:rPr lang="da-DK" b="1" dirty="0"/>
              <a:t>                   </a:t>
            </a:r>
            <a:r>
              <a:rPr lang="da-DK" b="1" dirty="0" err="1"/>
              <a:t>cancelled</a:t>
            </a:r>
            <a:r>
              <a:rPr lang="da-DK" b="1" dirty="0"/>
              <a:t> </a:t>
            </a:r>
          </a:p>
          <a:p>
            <a:r>
              <a:rPr lang="da-DK" b="1" dirty="0"/>
              <a:t>             </a:t>
            </a:r>
          </a:p>
          <a:p>
            <a:r>
              <a:rPr lang="da-DK" b="1" dirty="0"/>
              <a:t>                        </a:t>
            </a:r>
            <a:r>
              <a:rPr lang="da-DK" b="1" dirty="0" err="1"/>
              <a:t>cancelled</a:t>
            </a:r>
            <a:r>
              <a:rPr lang="da-DK" b="1" dirty="0"/>
              <a:t> </a:t>
            </a:r>
          </a:p>
          <a:p>
            <a:r>
              <a:rPr lang="da-DK" b="1" dirty="0"/>
              <a:t>                                      </a:t>
            </a:r>
            <a:r>
              <a:rPr lang="da-DK" b="1" dirty="0" err="1"/>
              <a:t>cancelled</a:t>
            </a:r>
            <a:r>
              <a:rPr lang="da-DK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68046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27A285-FF00-4426-8330-8BA073F7F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err="1"/>
              <a:t>Our</a:t>
            </a:r>
            <a:r>
              <a:rPr lang="da-DK" b="1" dirty="0"/>
              <a:t> </a:t>
            </a:r>
            <a:r>
              <a:rPr lang="da-DK" b="1" dirty="0" err="1"/>
              <a:t>objectives</a:t>
            </a:r>
            <a:r>
              <a:rPr lang="da-DK" b="1" dirty="0"/>
              <a:t> </a:t>
            </a:r>
            <a:r>
              <a:rPr lang="da-DK" b="1" dirty="0" err="1"/>
              <a:t>today</a:t>
            </a:r>
            <a:r>
              <a:rPr lang="da-DK" dirty="0"/>
              <a:t>: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6552AED-1475-42CE-B1E2-24FB090FD4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/>
              <a:t>At have en forståelse for, hvad vi har til fælles som kvinder i mangfoldighed </a:t>
            </a:r>
          </a:p>
          <a:p>
            <a:r>
              <a:rPr lang="da-DK" dirty="0"/>
              <a:t>At kende FN World Inter Faith Harmony </a:t>
            </a:r>
            <a:r>
              <a:rPr lang="da-DK" dirty="0" err="1"/>
              <a:t>Week</a:t>
            </a:r>
            <a:r>
              <a:rPr lang="da-DK" dirty="0"/>
              <a:t> og dens betydning for fred og harmoni i vores verden og til os som kvinder i vores egne sammenhænge. </a:t>
            </a:r>
          </a:p>
          <a:p>
            <a:r>
              <a:rPr lang="da-DK" dirty="0"/>
              <a:t>At bede sammen om spørgsmål, der vedrører os på et personligt, lokalt, nationalt og globalt plan.</a:t>
            </a:r>
          </a:p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9793E0E-42C0-4BAC-97CC-7095E9B41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To have an understanding on what we have in common as women in diversity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To learn on UN World </a:t>
            </a:r>
            <a:r>
              <a:rPr lang="en-US" sz="1800" dirty="0" err="1"/>
              <a:t>InterFaith</a:t>
            </a:r>
            <a:r>
              <a:rPr lang="en-US" sz="1800" dirty="0"/>
              <a:t> Harmony Week and its significance for peace and harmony in our world and to our life as women in our own contexts.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To pray together on personal, local, national and global concerns .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491077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9AD959-CFE3-481F-ABDE-C1942CBFB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175" y="4356491"/>
            <a:ext cx="10923638" cy="131764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6000" dirty="0"/>
            </a:br>
            <a:r>
              <a:rPr lang="en-US" sz="3100" dirty="0"/>
              <a:t>Christmas decorations and Flower Arrangement  by women done at Simon Peters Hus. Just concluding with  flowers to cheer us up and express our longing  for spring and dream that Covid-19 will soon be over! </a:t>
            </a:r>
            <a:endParaRPr lang="en-US" sz="3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C35374ED-5F52-46F7-BFC4-756B0CA0EB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115" b="13566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4B058935-6ACC-4D27-8558-498D68079B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672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15" name="Straight Connector 8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0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22233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26F68F5-188E-46F4-B31D-1C2FC3276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da-DK" sz="4000" b="1">
                <a:solidFill>
                  <a:srgbClr val="FFFFFF"/>
                </a:solidFill>
              </a:rPr>
              <a:t>Principles for the celebration and observance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1D1BD0-8133-4811-99FF-55D996593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 fontScale="92500"/>
          </a:bodyPr>
          <a:lstStyle/>
          <a:p>
            <a:r>
              <a:rPr lang="da-DK" sz="2200" dirty="0"/>
              <a:t>To </a:t>
            </a:r>
            <a:r>
              <a:rPr lang="da-DK" sz="2200" dirty="0" err="1"/>
              <a:t>create</a:t>
            </a:r>
            <a:r>
              <a:rPr lang="da-DK" sz="2200" dirty="0"/>
              <a:t> a </a:t>
            </a:r>
            <a:r>
              <a:rPr lang="da-DK" sz="2200" dirty="0" err="1"/>
              <a:t>culture</a:t>
            </a:r>
            <a:r>
              <a:rPr lang="da-DK" sz="2200" dirty="0"/>
              <a:t> of </a:t>
            </a:r>
            <a:r>
              <a:rPr lang="da-DK" sz="2200" dirty="0" err="1"/>
              <a:t>peace</a:t>
            </a:r>
            <a:r>
              <a:rPr lang="da-DK" sz="2200" dirty="0"/>
              <a:t> and non-</a:t>
            </a:r>
            <a:r>
              <a:rPr lang="da-DK" sz="2200" dirty="0" err="1"/>
              <a:t>violence</a:t>
            </a:r>
            <a:r>
              <a:rPr lang="da-DK" sz="2200" dirty="0"/>
              <a:t> </a:t>
            </a:r>
          </a:p>
          <a:p>
            <a:r>
              <a:rPr lang="da-DK" sz="2200" dirty="0"/>
              <a:t>To promote </a:t>
            </a:r>
            <a:r>
              <a:rPr lang="da-DK" sz="2200" dirty="0" err="1"/>
              <a:t>harmony</a:t>
            </a:r>
            <a:r>
              <a:rPr lang="da-DK" sz="2200" dirty="0"/>
              <a:t> </a:t>
            </a:r>
            <a:r>
              <a:rPr lang="da-DK" sz="2200" dirty="0" err="1"/>
              <a:t>between</a:t>
            </a:r>
            <a:r>
              <a:rPr lang="da-DK" sz="2200" dirty="0"/>
              <a:t> all </a:t>
            </a:r>
            <a:r>
              <a:rPr lang="da-DK" sz="2200" dirty="0" err="1"/>
              <a:t>people</a:t>
            </a:r>
            <a:r>
              <a:rPr lang="da-DK" sz="2200" dirty="0"/>
              <a:t> </a:t>
            </a:r>
            <a:r>
              <a:rPr lang="da-DK" sz="2200" dirty="0" err="1"/>
              <a:t>regardless</a:t>
            </a:r>
            <a:r>
              <a:rPr lang="da-DK" sz="2200" dirty="0"/>
              <a:t> of </a:t>
            </a:r>
            <a:r>
              <a:rPr lang="da-DK" sz="2200" dirty="0" err="1"/>
              <a:t>their</a:t>
            </a:r>
            <a:r>
              <a:rPr lang="da-DK" sz="2200" dirty="0"/>
              <a:t> </a:t>
            </a:r>
            <a:r>
              <a:rPr lang="da-DK" sz="2200" dirty="0" err="1"/>
              <a:t>faiths</a:t>
            </a:r>
            <a:r>
              <a:rPr lang="da-DK" sz="2200" dirty="0"/>
              <a:t> </a:t>
            </a:r>
          </a:p>
          <a:p>
            <a:r>
              <a:rPr lang="da-DK" sz="2200" dirty="0"/>
              <a:t>To have a global </a:t>
            </a:r>
            <a:r>
              <a:rPr lang="da-DK" sz="2200" dirty="0" err="1"/>
              <a:t>wave</a:t>
            </a:r>
            <a:r>
              <a:rPr lang="da-DK" sz="2200" dirty="0"/>
              <a:t> of </a:t>
            </a:r>
            <a:r>
              <a:rPr lang="da-DK" sz="2200" dirty="0" err="1"/>
              <a:t>understanding</a:t>
            </a:r>
            <a:r>
              <a:rPr lang="da-DK" sz="2200" dirty="0"/>
              <a:t>, </a:t>
            </a:r>
            <a:r>
              <a:rPr lang="da-DK" sz="2200" dirty="0" err="1"/>
              <a:t>respect</a:t>
            </a:r>
            <a:r>
              <a:rPr lang="da-DK" sz="2200" dirty="0"/>
              <a:t> and action in </a:t>
            </a:r>
            <a:r>
              <a:rPr lang="da-DK" sz="2200" dirty="0" err="1"/>
              <a:t>solidarity</a:t>
            </a:r>
            <a:r>
              <a:rPr lang="da-DK" sz="2200" dirty="0"/>
              <a:t> </a:t>
            </a:r>
          </a:p>
          <a:p>
            <a:r>
              <a:rPr lang="da-DK" sz="2200" dirty="0"/>
              <a:t>To live out the </a:t>
            </a:r>
            <a:r>
              <a:rPr lang="da-DK" sz="2200" dirty="0" err="1"/>
              <a:t>principles</a:t>
            </a:r>
            <a:r>
              <a:rPr lang="da-DK" sz="2200" dirty="0"/>
              <a:t> of </a:t>
            </a:r>
            <a:r>
              <a:rPr lang="da-DK" sz="2200" i="1" dirty="0"/>
              <a:t>Love of God and Love of </a:t>
            </a:r>
            <a:r>
              <a:rPr lang="da-DK" sz="2200" i="1" dirty="0" err="1"/>
              <a:t>Neighbor</a:t>
            </a:r>
            <a:r>
              <a:rPr lang="da-DK" sz="2200" i="1" dirty="0"/>
              <a:t> </a:t>
            </a:r>
            <a:r>
              <a:rPr lang="da-DK" sz="2200" dirty="0" err="1"/>
              <a:t>found</a:t>
            </a:r>
            <a:r>
              <a:rPr lang="da-DK" sz="2200" dirty="0"/>
              <a:t> in </a:t>
            </a:r>
            <a:r>
              <a:rPr lang="da-DK" sz="2200" dirty="0" err="1"/>
              <a:t>holy</a:t>
            </a:r>
            <a:r>
              <a:rPr lang="da-DK" sz="2200" dirty="0"/>
              <a:t> </a:t>
            </a:r>
            <a:r>
              <a:rPr lang="da-DK" sz="2200" dirty="0" err="1"/>
              <a:t>scriptures</a:t>
            </a:r>
            <a:r>
              <a:rPr lang="da-DK" sz="2200" dirty="0"/>
              <a:t> in </a:t>
            </a:r>
            <a:r>
              <a:rPr lang="da-DK" sz="2200" dirty="0" err="1"/>
              <a:t>different</a:t>
            </a:r>
            <a:r>
              <a:rPr lang="da-DK" sz="2200" dirty="0"/>
              <a:t> religions, </a:t>
            </a:r>
            <a:r>
              <a:rPr lang="da-DK" sz="2200" dirty="0" err="1"/>
              <a:t>also</a:t>
            </a:r>
            <a:r>
              <a:rPr lang="da-DK" sz="2200" dirty="0"/>
              <a:t> </a:t>
            </a:r>
            <a:r>
              <a:rPr lang="da-DK" sz="2200" dirty="0" err="1"/>
              <a:t>taking</a:t>
            </a:r>
            <a:r>
              <a:rPr lang="da-DK" sz="2200" dirty="0"/>
              <a:t> up </a:t>
            </a:r>
            <a:r>
              <a:rPr lang="da-DK" sz="2200" i="1" dirty="0"/>
              <a:t>Love of the Good and Love of the </a:t>
            </a:r>
            <a:r>
              <a:rPr lang="da-DK" sz="2200" i="1" dirty="0" err="1"/>
              <a:t>neighbor</a:t>
            </a:r>
            <a:r>
              <a:rPr lang="da-DK" sz="2200" i="1" dirty="0"/>
              <a:t> </a:t>
            </a:r>
            <a:r>
              <a:rPr lang="da-DK" sz="2200" dirty="0"/>
              <a:t>as a human </a:t>
            </a:r>
            <a:r>
              <a:rPr lang="da-DK" sz="2200" dirty="0" err="1"/>
              <a:t>value</a:t>
            </a:r>
            <a:r>
              <a:rPr lang="da-DK" sz="2200" dirty="0"/>
              <a:t> </a:t>
            </a:r>
            <a:r>
              <a:rPr lang="da-DK" sz="2200" dirty="0" err="1"/>
              <a:t>that</a:t>
            </a:r>
            <a:r>
              <a:rPr lang="da-DK" sz="2200" dirty="0"/>
              <a:t> </a:t>
            </a:r>
            <a:r>
              <a:rPr lang="da-DK" sz="2200" dirty="0" err="1"/>
              <a:t>embraces</a:t>
            </a:r>
            <a:r>
              <a:rPr lang="da-DK" sz="2200" dirty="0"/>
              <a:t> </a:t>
            </a:r>
            <a:r>
              <a:rPr lang="da-DK" sz="2200" dirty="0" err="1"/>
              <a:t>also</a:t>
            </a:r>
            <a:r>
              <a:rPr lang="da-DK" sz="2200" dirty="0"/>
              <a:t> </a:t>
            </a:r>
            <a:r>
              <a:rPr lang="da-DK" sz="2200" dirty="0" err="1"/>
              <a:t>those</a:t>
            </a:r>
            <a:r>
              <a:rPr lang="da-DK" sz="2200" dirty="0"/>
              <a:t> </a:t>
            </a:r>
            <a:r>
              <a:rPr lang="da-DK" sz="2200" dirty="0" err="1"/>
              <a:t>who</a:t>
            </a:r>
            <a:r>
              <a:rPr lang="da-DK" sz="2200" dirty="0"/>
              <a:t> do not </a:t>
            </a:r>
            <a:r>
              <a:rPr lang="da-DK" sz="2200" dirty="0" err="1"/>
              <a:t>profess</a:t>
            </a:r>
            <a:r>
              <a:rPr lang="da-DK" sz="2200" dirty="0"/>
              <a:t> </a:t>
            </a:r>
            <a:r>
              <a:rPr lang="da-DK" sz="2200" dirty="0" err="1"/>
              <a:t>any</a:t>
            </a:r>
            <a:r>
              <a:rPr lang="da-DK" sz="2200" dirty="0"/>
              <a:t> </a:t>
            </a:r>
            <a:r>
              <a:rPr lang="da-DK" sz="2200" dirty="0" err="1"/>
              <a:t>belief</a:t>
            </a:r>
            <a:r>
              <a:rPr lang="da-DK" sz="2200" dirty="0"/>
              <a:t> or religion. </a:t>
            </a:r>
          </a:p>
          <a:p>
            <a:pPr marL="0" indent="0">
              <a:buNone/>
            </a:pPr>
            <a:endParaRPr lang="da-DK" sz="2200" dirty="0"/>
          </a:p>
          <a:p>
            <a:pPr marL="0" indent="0">
              <a:buNone/>
            </a:pPr>
            <a:r>
              <a:rPr lang="da-DK" sz="2200" dirty="0"/>
              <a:t>*</a:t>
            </a:r>
            <a:r>
              <a:rPr lang="da-DK" sz="2200" b="1" dirty="0"/>
              <a:t>First </a:t>
            </a:r>
            <a:r>
              <a:rPr lang="da-DK" sz="2200" b="1" dirty="0" err="1"/>
              <a:t>proposed</a:t>
            </a:r>
            <a:r>
              <a:rPr lang="da-DK" sz="2200" b="1" dirty="0"/>
              <a:t> by HM King Abdullah 11 and HRH Prince Ghazi bin Muhammad of Jordan. </a:t>
            </a:r>
            <a:r>
              <a:rPr lang="da-DK" sz="2200" b="1" dirty="0" err="1"/>
              <a:t>Accepted</a:t>
            </a:r>
            <a:r>
              <a:rPr lang="da-DK" sz="2200" b="1" dirty="0"/>
              <a:t> by the UN General </a:t>
            </a:r>
            <a:r>
              <a:rPr lang="da-DK" sz="2200" b="1" dirty="0" err="1"/>
              <a:t>Asssembly</a:t>
            </a:r>
            <a:r>
              <a:rPr lang="da-DK" sz="2200" b="1" dirty="0"/>
              <a:t> and </a:t>
            </a:r>
            <a:r>
              <a:rPr lang="da-DK" sz="2200" b="1" dirty="0" err="1"/>
              <a:t>then</a:t>
            </a:r>
            <a:r>
              <a:rPr lang="da-DK" sz="2200" b="1" dirty="0"/>
              <a:t> </a:t>
            </a:r>
            <a:r>
              <a:rPr lang="da-DK" sz="2200" b="1" dirty="0" err="1"/>
              <a:t>first</a:t>
            </a:r>
            <a:r>
              <a:rPr lang="da-DK" sz="2200" b="1" dirty="0"/>
              <a:t> </a:t>
            </a:r>
            <a:r>
              <a:rPr lang="da-DK" sz="2200" b="1" dirty="0" err="1"/>
              <a:t>carried</a:t>
            </a:r>
            <a:r>
              <a:rPr lang="da-DK" sz="2200" b="1" dirty="0"/>
              <a:t> out and </a:t>
            </a:r>
            <a:r>
              <a:rPr lang="da-DK" sz="2200" b="1" dirty="0" err="1"/>
              <a:t>observed</a:t>
            </a:r>
            <a:r>
              <a:rPr lang="da-DK" sz="2200" b="1" dirty="0"/>
              <a:t> from 2010… </a:t>
            </a:r>
          </a:p>
        </p:txBody>
      </p:sp>
    </p:spTree>
    <p:extLst>
      <p:ext uri="{BB962C8B-B14F-4D97-AF65-F5344CB8AC3E}">
        <p14:creationId xmlns:p14="http://schemas.microsoft.com/office/powerpoint/2010/main" val="1996331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D667186-2C40-432C-B59F-E09449F2C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da-DK" sz="4000" dirty="0">
                <a:solidFill>
                  <a:srgbClr val="FFFFFF"/>
                </a:solidFill>
              </a:rPr>
              <a:t>På dansk/ In Danish 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02D0F03-C71D-4545-9CD3-3E65E9C3F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da-DK" sz="2000" dirty="0"/>
              <a:t>At skabe en kultur med fred og </a:t>
            </a:r>
            <a:r>
              <a:rPr lang="da-DK" sz="2000" dirty="0" err="1"/>
              <a:t>ikke-vold</a:t>
            </a:r>
            <a:r>
              <a:rPr lang="da-DK" sz="2000" dirty="0"/>
              <a:t> </a:t>
            </a:r>
          </a:p>
          <a:p>
            <a:r>
              <a:rPr lang="da-DK" sz="2000" dirty="0"/>
              <a:t>At fremme harmoni mellem alle mennesker uanset deres tro </a:t>
            </a:r>
          </a:p>
          <a:p>
            <a:r>
              <a:rPr lang="da-DK" sz="2000" dirty="0"/>
              <a:t>At have en global bølge af forståelse, respekt og handling i solidaritet </a:t>
            </a:r>
          </a:p>
          <a:p>
            <a:r>
              <a:rPr lang="da-DK" sz="2000" dirty="0"/>
              <a:t>At udleve principperne om kærlighed til Gud og kærlighed til næste, som også findes i hellige skrifter i forskellige religioner. </a:t>
            </a:r>
          </a:p>
          <a:p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2981338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0D96C78-791D-48F6-956C-DB336B5B6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da-DK" sz="3700" dirty="0">
                <a:solidFill>
                  <a:srgbClr val="FFFFFF"/>
                </a:solidFill>
              </a:rPr>
              <a:t>One </a:t>
            </a:r>
            <a:r>
              <a:rPr lang="da-DK" sz="3700" dirty="0" err="1">
                <a:solidFill>
                  <a:srgbClr val="FFFFFF"/>
                </a:solidFill>
              </a:rPr>
              <a:t>can</a:t>
            </a:r>
            <a:r>
              <a:rPr lang="da-DK" sz="3700" dirty="0">
                <a:solidFill>
                  <a:srgbClr val="FFFFFF"/>
                </a:solidFill>
              </a:rPr>
              <a:t> go </a:t>
            </a:r>
            <a:r>
              <a:rPr lang="da-DK" sz="3700" dirty="0" err="1">
                <a:solidFill>
                  <a:srgbClr val="FFFFFF"/>
                </a:solidFill>
              </a:rPr>
              <a:t>into</a:t>
            </a:r>
            <a:r>
              <a:rPr lang="da-DK" sz="3700" dirty="0">
                <a:solidFill>
                  <a:srgbClr val="FFFFFF"/>
                </a:solidFill>
              </a:rPr>
              <a:t> the website and </a:t>
            </a:r>
            <a:r>
              <a:rPr lang="da-DK" sz="3700" dirty="0" err="1">
                <a:solidFill>
                  <a:srgbClr val="FFFFFF"/>
                </a:solidFill>
              </a:rPr>
              <a:t>see</a:t>
            </a:r>
            <a:r>
              <a:rPr lang="da-DK" sz="3700" dirty="0">
                <a:solidFill>
                  <a:srgbClr val="FFFFFF"/>
                </a:solidFill>
              </a:rPr>
              <a:t> </a:t>
            </a:r>
            <a:r>
              <a:rPr lang="da-DK" sz="3700" dirty="0" err="1">
                <a:solidFill>
                  <a:srgbClr val="FFFFFF"/>
                </a:solidFill>
              </a:rPr>
              <a:t>our</a:t>
            </a:r>
            <a:r>
              <a:rPr lang="da-DK" sz="3700" dirty="0">
                <a:solidFill>
                  <a:srgbClr val="FFFFFF"/>
                </a:solidFill>
              </a:rPr>
              <a:t> </a:t>
            </a:r>
            <a:r>
              <a:rPr lang="da-DK" sz="3700" dirty="0" err="1">
                <a:solidFill>
                  <a:srgbClr val="FFFFFF"/>
                </a:solidFill>
              </a:rPr>
              <a:t>submitted</a:t>
            </a:r>
            <a:r>
              <a:rPr lang="da-DK" sz="3700" dirty="0">
                <a:solidFill>
                  <a:srgbClr val="FFFFFF"/>
                </a:solidFill>
              </a:rPr>
              <a:t> </a:t>
            </a:r>
            <a:r>
              <a:rPr lang="da-DK" sz="3700" dirty="0" err="1">
                <a:solidFill>
                  <a:srgbClr val="FFFFFF"/>
                </a:solidFill>
              </a:rPr>
              <a:t>reports</a:t>
            </a:r>
            <a:r>
              <a:rPr lang="da-DK" sz="3700" dirty="0">
                <a:solidFill>
                  <a:srgbClr val="FFFFFF"/>
                </a:solidFill>
              </a:rPr>
              <a:t> in the </a:t>
            </a:r>
            <a:r>
              <a:rPr lang="da-DK" sz="3700" dirty="0" err="1">
                <a:solidFill>
                  <a:srgbClr val="FFFFFF"/>
                </a:solidFill>
              </a:rPr>
              <a:t>past</a:t>
            </a:r>
            <a:r>
              <a:rPr lang="da-DK" sz="3700" dirty="0">
                <a:solidFill>
                  <a:srgbClr val="FFFFFF"/>
                </a:solidFill>
              </a:rPr>
              <a:t> </a:t>
            </a:r>
            <a:r>
              <a:rPr lang="da-DK" sz="3700" dirty="0" err="1">
                <a:solidFill>
                  <a:srgbClr val="FFFFFF"/>
                </a:solidFill>
              </a:rPr>
              <a:t>two</a:t>
            </a:r>
            <a:r>
              <a:rPr lang="da-DK" sz="3700" dirty="0">
                <a:solidFill>
                  <a:srgbClr val="FFFFFF"/>
                </a:solidFill>
              </a:rPr>
              <a:t> </a:t>
            </a:r>
            <a:r>
              <a:rPr lang="da-DK" sz="3700" dirty="0" err="1">
                <a:solidFill>
                  <a:srgbClr val="FFFFFF"/>
                </a:solidFill>
              </a:rPr>
              <a:t>years</a:t>
            </a:r>
            <a:r>
              <a:rPr lang="da-DK" sz="3700" dirty="0">
                <a:solidFill>
                  <a:srgbClr val="FFFFFF"/>
                </a:solidFill>
              </a:rPr>
              <a:t>.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8D60C9A-61A0-4687-8CE4-6195F6244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da-DK" sz="2000" dirty="0">
                <a:hlinkClick r:id="rId2"/>
              </a:rPr>
              <a:t>https://worldinterfaithharmonyweek.com/</a:t>
            </a:r>
            <a:endParaRPr lang="da-DK" sz="2000" dirty="0"/>
          </a:p>
          <a:p>
            <a:pPr marL="0" indent="0">
              <a:buNone/>
            </a:pPr>
            <a:r>
              <a:rPr lang="da-DK" sz="2000" dirty="0"/>
              <a:t>                      How to </a:t>
            </a:r>
            <a:r>
              <a:rPr lang="da-DK" sz="2000" dirty="0" err="1"/>
              <a:t>participate</a:t>
            </a:r>
            <a:r>
              <a:rPr lang="da-DK" sz="2000" dirty="0"/>
              <a:t> </a:t>
            </a:r>
          </a:p>
          <a:p>
            <a:pPr marL="0" indent="0">
              <a:buNone/>
            </a:pPr>
            <a:r>
              <a:rPr lang="da-DK" sz="2000" dirty="0"/>
              <a:t>                      Event Calendar </a:t>
            </a:r>
          </a:p>
          <a:p>
            <a:pPr marL="0" indent="0">
              <a:buNone/>
            </a:pPr>
            <a:r>
              <a:rPr lang="da-DK" sz="2000" dirty="0"/>
              <a:t>                      Event  Reports: </a:t>
            </a:r>
            <a:r>
              <a:rPr lang="en-US" sz="2000" dirty="0"/>
              <a:t>2020: reports  of 5 activities</a:t>
            </a:r>
          </a:p>
          <a:p>
            <a:pPr marL="0" indent="0">
              <a:buNone/>
            </a:pPr>
            <a:r>
              <a:rPr lang="da-DK" sz="2000" dirty="0"/>
              <a:t>                                                  2019: </a:t>
            </a:r>
            <a:r>
              <a:rPr lang="da-DK" sz="2000" dirty="0" err="1"/>
              <a:t>reports</a:t>
            </a:r>
            <a:r>
              <a:rPr lang="da-DK" sz="2000" dirty="0"/>
              <a:t> of 6 </a:t>
            </a:r>
            <a:r>
              <a:rPr lang="da-DK" sz="2000" dirty="0" err="1"/>
              <a:t>activities</a:t>
            </a:r>
            <a:endParaRPr lang="da-DK" sz="2000" dirty="0"/>
          </a:p>
          <a:p>
            <a:pPr marL="0" indent="0">
              <a:buNone/>
            </a:pPr>
            <a:r>
              <a:rPr lang="da-DK" sz="2000" dirty="0"/>
              <a:t>                                                             22 Brunch </a:t>
            </a:r>
            <a:r>
              <a:rPr lang="da-DK" sz="2000" dirty="0" err="1"/>
              <a:t>Fellowship</a:t>
            </a:r>
            <a:r>
              <a:rPr lang="da-DK" sz="2000" dirty="0"/>
              <a:t> </a:t>
            </a:r>
          </a:p>
          <a:p>
            <a:pPr marL="0" indent="0">
              <a:buNone/>
            </a:pPr>
            <a:r>
              <a:rPr lang="da-DK" sz="2000" dirty="0"/>
              <a:t>                                                             27 Sprogcafe </a:t>
            </a:r>
          </a:p>
          <a:p>
            <a:pPr marL="0" indent="0">
              <a:buNone/>
            </a:pPr>
            <a:r>
              <a:rPr lang="da-DK" sz="2000" dirty="0"/>
              <a:t>                                                             41 </a:t>
            </a:r>
            <a:r>
              <a:rPr lang="da-DK" sz="2000" dirty="0" err="1"/>
              <a:t>Lecture</a:t>
            </a:r>
            <a:r>
              <a:rPr lang="da-DK" sz="2000" dirty="0"/>
              <a:t> </a:t>
            </a:r>
            <a:r>
              <a:rPr lang="da-DK" sz="2000" dirty="0" err="1"/>
              <a:t>Evening</a:t>
            </a:r>
            <a:r>
              <a:rPr lang="da-DK" sz="2000" dirty="0"/>
              <a:t> </a:t>
            </a:r>
          </a:p>
          <a:p>
            <a:pPr marL="0" indent="0">
              <a:buNone/>
            </a:pPr>
            <a:r>
              <a:rPr lang="da-DK" sz="2000" dirty="0"/>
              <a:t>                                                             49 </a:t>
            </a:r>
            <a:r>
              <a:rPr lang="da-DK" sz="2000" dirty="0" err="1"/>
              <a:t>Women</a:t>
            </a:r>
            <a:r>
              <a:rPr lang="da-DK" sz="2000" dirty="0"/>
              <a:t> </a:t>
            </a:r>
            <a:r>
              <a:rPr lang="da-DK" sz="2000" dirty="0" err="1"/>
              <a:t>Encounter</a:t>
            </a:r>
            <a:r>
              <a:rPr lang="da-DK" sz="2000" dirty="0"/>
              <a:t> </a:t>
            </a:r>
          </a:p>
          <a:p>
            <a:pPr marL="0" indent="0">
              <a:buNone/>
            </a:pPr>
            <a:r>
              <a:rPr lang="da-DK" sz="2000" dirty="0"/>
              <a:t>                                                             97 Painting </a:t>
            </a:r>
            <a:r>
              <a:rPr lang="da-DK" sz="2000" dirty="0" err="1"/>
              <a:t>Exhibition</a:t>
            </a:r>
            <a:r>
              <a:rPr lang="da-DK" sz="2000" dirty="0"/>
              <a:t> </a:t>
            </a:r>
          </a:p>
          <a:p>
            <a:pPr marL="0" indent="0">
              <a:buNone/>
            </a:pPr>
            <a:r>
              <a:rPr lang="da-DK" sz="2000" dirty="0"/>
              <a:t>                                                                   Faith </a:t>
            </a:r>
            <a:r>
              <a:rPr lang="da-DK" sz="2000" dirty="0" err="1"/>
              <a:t>Encounter</a:t>
            </a:r>
            <a:r>
              <a:rPr lang="da-DK" sz="2000" dirty="0"/>
              <a:t> with</a:t>
            </a:r>
          </a:p>
          <a:p>
            <a:pPr marL="0" indent="0">
              <a:buNone/>
            </a:pPr>
            <a:r>
              <a:rPr lang="da-DK" sz="2000" dirty="0"/>
              <a:t>                                                                   students in public schools  </a:t>
            </a:r>
          </a:p>
          <a:p>
            <a:pPr marL="0" indent="0">
              <a:buNone/>
            </a:pPr>
            <a:r>
              <a:rPr lang="da-DK" sz="2000" dirty="0"/>
              <a:t> </a:t>
            </a:r>
            <a:r>
              <a:rPr lang="da-DK" sz="2000" b="1" dirty="0"/>
              <a:t> 1453 </a:t>
            </a:r>
            <a:r>
              <a:rPr lang="da-DK" sz="2000" dirty="0" err="1"/>
              <a:t>reports</a:t>
            </a:r>
            <a:r>
              <a:rPr lang="da-DK" sz="2000" dirty="0"/>
              <a:t> in 2019</a:t>
            </a:r>
          </a:p>
          <a:p>
            <a:pPr marL="0" indent="0">
              <a:buNone/>
            </a:pPr>
            <a:r>
              <a:rPr lang="da-DK" sz="2000" b="1" dirty="0"/>
              <a:t>  1544 </a:t>
            </a:r>
            <a:r>
              <a:rPr lang="da-DK" sz="2000" dirty="0" err="1"/>
              <a:t>reports</a:t>
            </a:r>
            <a:r>
              <a:rPr lang="da-DK" sz="2000" dirty="0"/>
              <a:t> in 2020 </a:t>
            </a:r>
          </a:p>
          <a:p>
            <a:pPr marL="0" indent="0">
              <a:buNone/>
            </a:pPr>
            <a:r>
              <a:rPr lang="da-DK" sz="2000" dirty="0"/>
              <a:t>                              2021 ? </a:t>
            </a:r>
          </a:p>
        </p:txBody>
      </p:sp>
    </p:spTree>
    <p:extLst>
      <p:ext uri="{BB962C8B-B14F-4D97-AF65-F5344CB8AC3E}">
        <p14:creationId xmlns:p14="http://schemas.microsoft.com/office/powerpoint/2010/main" val="640038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DD61B0-2066-4AB9-AAB5-0E99801B0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err="1"/>
              <a:t>Cancellations</a:t>
            </a:r>
            <a:r>
              <a:rPr lang="da-DK" dirty="0"/>
              <a:t> of </a:t>
            </a:r>
            <a:r>
              <a:rPr lang="da-DK" dirty="0" err="1"/>
              <a:t>activities</a:t>
            </a:r>
            <a:r>
              <a:rPr lang="da-DK" dirty="0"/>
              <a:t> in 2021 </a:t>
            </a:r>
            <a:r>
              <a:rPr lang="da-DK" dirty="0" err="1"/>
              <a:t>because</a:t>
            </a:r>
            <a:r>
              <a:rPr lang="da-DK" dirty="0"/>
              <a:t> of Corona and </a:t>
            </a:r>
            <a:r>
              <a:rPr lang="da-DK" dirty="0" err="1"/>
              <a:t>what</a:t>
            </a:r>
            <a:r>
              <a:rPr lang="da-DK" dirty="0"/>
              <a:t> </a:t>
            </a:r>
            <a:r>
              <a:rPr lang="da-DK" dirty="0" err="1"/>
              <a:t>remains</a:t>
            </a:r>
            <a:r>
              <a:rPr lang="da-DK" dirty="0"/>
              <a:t> is for </a:t>
            </a:r>
            <a:r>
              <a:rPr lang="da-DK" dirty="0" err="1"/>
              <a:t>women</a:t>
            </a:r>
            <a:r>
              <a:rPr lang="da-DK" dirty="0"/>
              <a:t> online… 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51F735CD-81B8-4003-BEFA-DDAC9AE9C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1780" y="1825625"/>
            <a:ext cx="674844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36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5B49B2-B009-416B-A8A7-E2F406AB2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9314" y="1396289"/>
            <a:ext cx="4375586" cy="1325563"/>
          </a:xfrm>
        </p:spPr>
        <p:txBody>
          <a:bodyPr>
            <a:normAutofit/>
          </a:bodyPr>
          <a:lstStyle/>
          <a:p>
            <a:r>
              <a:rPr lang="da-DK" sz="2800" b="1" dirty="0" err="1"/>
              <a:t>Committee</a:t>
            </a:r>
            <a:r>
              <a:rPr lang="da-DK" sz="2800" b="1" dirty="0"/>
              <a:t> of </a:t>
            </a:r>
            <a:r>
              <a:rPr lang="da-DK" sz="2800" b="1" dirty="0" err="1"/>
              <a:t>Women</a:t>
            </a:r>
            <a:r>
              <a:rPr lang="da-DK" sz="2800" b="1" dirty="0"/>
              <a:t> </a:t>
            </a:r>
            <a:r>
              <a:rPr lang="da-DK" sz="2800" b="1" dirty="0" err="1"/>
              <a:t>Encounter</a:t>
            </a:r>
            <a:r>
              <a:rPr lang="da-DK" sz="2800" dirty="0"/>
              <a:t>/Kvinder møder kvinder 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ED52484-C939-4951-85D6-79046BBC6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67397" cy="3481744"/>
          </a:xfrm>
          <a:custGeom>
            <a:avLst/>
            <a:gdLst>
              <a:gd name="connsiteX0" fmla="*/ 0 w 4067397"/>
              <a:gd name="connsiteY0" fmla="*/ 0 h 3481744"/>
              <a:gd name="connsiteX1" fmla="*/ 3741230 w 4067397"/>
              <a:gd name="connsiteY1" fmla="*/ 0 h 3481744"/>
              <a:gd name="connsiteX2" fmla="*/ 3789282 w 4067397"/>
              <a:gd name="connsiteY2" fmla="*/ 79096 h 3481744"/>
              <a:gd name="connsiteX3" fmla="*/ 4067397 w 4067397"/>
              <a:gd name="connsiteY3" fmla="*/ 1177456 h 3481744"/>
              <a:gd name="connsiteX4" fmla="*/ 1763109 w 4067397"/>
              <a:gd name="connsiteY4" fmla="*/ 3481744 h 3481744"/>
              <a:gd name="connsiteX5" fmla="*/ 133731 w 4067397"/>
              <a:gd name="connsiteY5" fmla="*/ 2806834 h 3481744"/>
              <a:gd name="connsiteX6" fmla="*/ 0 w 4067397"/>
              <a:gd name="connsiteY6" fmla="*/ 2659692 h 348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7397" h="3481744">
                <a:moveTo>
                  <a:pt x="0" y="0"/>
                </a:moveTo>
                <a:lnTo>
                  <a:pt x="3741230" y="0"/>
                </a:lnTo>
                <a:lnTo>
                  <a:pt x="3789282" y="79096"/>
                </a:lnTo>
                <a:cubicBezTo>
                  <a:pt x="3966649" y="405598"/>
                  <a:pt x="4067397" y="779761"/>
                  <a:pt x="4067397" y="1177456"/>
                </a:cubicBezTo>
                <a:cubicBezTo>
                  <a:pt x="4067397" y="2450079"/>
                  <a:pt x="3035732" y="3481744"/>
                  <a:pt x="1763109" y="3481744"/>
                </a:cubicBezTo>
                <a:cubicBezTo>
                  <a:pt x="1126798" y="3481744"/>
                  <a:pt x="550726" y="3223828"/>
                  <a:pt x="133731" y="2806834"/>
                </a:cubicBezTo>
                <a:lnTo>
                  <a:pt x="0" y="2659692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23AC743-1CAC-4594-8F81-8E5C1E45B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5804" y="452999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36B8F72C-5615-44BB-8FC3-56D7A98F5C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003" b="4"/>
          <a:stretch/>
        </p:blipFill>
        <p:spPr>
          <a:xfrm>
            <a:off x="4700396" y="617591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645920" h="1645920">
                <a:moveTo>
                  <a:pt x="822960" y="0"/>
                </a:moveTo>
                <a:cubicBezTo>
                  <a:pt x="1277468" y="0"/>
                  <a:pt x="1645920" y="368452"/>
                  <a:pt x="1645920" y="822960"/>
                </a:cubicBezTo>
                <a:cubicBezTo>
                  <a:pt x="1645920" y="1277468"/>
                  <a:pt x="1277468" y="1645920"/>
                  <a:pt x="822960" y="1645920"/>
                </a:cubicBezTo>
                <a:cubicBezTo>
                  <a:pt x="368452" y="1645920"/>
                  <a:pt x="0" y="1277468"/>
                  <a:pt x="0" y="822960"/>
                </a:cubicBezTo>
                <a:cubicBezTo>
                  <a:pt x="0" y="368452"/>
                  <a:pt x="368452" y="0"/>
                  <a:pt x="822960" y="0"/>
                </a:cubicBezTo>
                <a:close/>
              </a:path>
            </a:pathLst>
          </a:custGeom>
        </p:spPr>
      </p:pic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3DF8EA8C-4EAB-49EE-BBAB-78BE910D2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041056"/>
            <a:ext cx="3216344" cy="2816945"/>
          </a:xfrm>
          <a:custGeom>
            <a:avLst/>
            <a:gdLst>
              <a:gd name="connsiteX0" fmla="*/ 1360112 w 3216344"/>
              <a:gd name="connsiteY0" fmla="*/ 0 h 2816945"/>
              <a:gd name="connsiteX1" fmla="*/ 3216344 w 3216344"/>
              <a:gd name="connsiteY1" fmla="*/ 1856232 h 2816945"/>
              <a:gd name="connsiteX2" fmla="*/ 2992307 w 3216344"/>
              <a:gd name="connsiteY2" fmla="*/ 2741023 h 2816945"/>
              <a:gd name="connsiteX3" fmla="*/ 2946183 w 3216344"/>
              <a:gd name="connsiteY3" fmla="*/ 2816945 h 2816945"/>
              <a:gd name="connsiteX4" fmla="*/ 0 w 3216344"/>
              <a:gd name="connsiteY4" fmla="*/ 2816945 h 2816945"/>
              <a:gd name="connsiteX5" fmla="*/ 0 w 3216344"/>
              <a:gd name="connsiteY5" fmla="*/ 596005 h 2816945"/>
              <a:gd name="connsiteX6" fmla="*/ 47558 w 3216344"/>
              <a:gd name="connsiteY6" fmla="*/ 543678 h 2816945"/>
              <a:gd name="connsiteX7" fmla="*/ 1360112 w 3216344"/>
              <a:gd name="connsiteY7" fmla="*/ 0 h 281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6344" h="2816945">
                <a:moveTo>
                  <a:pt x="1360112" y="0"/>
                </a:moveTo>
                <a:cubicBezTo>
                  <a:pt x="2385281" y="0"/>
                  <a:pt x="3216344" y="831063"/>
                  <a:pt x="3216344" y="1856232"/>
                </a:cubicBezTo>
                <a:cubicBezTo>
                  <a:pt x="3216344" y="2176598"/>
                  <a:pt x="3135186" y="2478007"/>
                  <a:pt x="2992307" y="2741023"/>
                </a:cubicBezTo>
                <a:lnTo>
                  <a:pt x="2946183" y="2816945"/>
                </a:lnTo>
                <a:lnTo>
                  <a:pt x="0" y="2816945"/>
                </a:lnTo>
                <a:lnTo>
                  <a:pt x="0" y="596005"/>
                </a:lnTo>
                <a:lnTo>
                  <a:pt x="47558" y="543678"/>
                </a:lnTo>
                <a:cubicBezTo>
                  <a:pt x="383470" y="207766"/>
                  <a:pt x="847528" y="0"/>
                  <a:pt x="136011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973AF05-1CBD-4B57-BB0F-EAEF9F8FB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0935" y="2871982"/>
            <a:ext cx="2834640" cy="2834640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B024E0E8-9EF2-43DB-A43C-2DD8189E5D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" b="6"/>
          <a:stretch/>
        </p:blipFill>
        <p:spPr>
          <a:xfrm>
            <a:off x="3545527" y="3036574"/>
            <a:ext cx="2505456" cy="2505456"/>
          </a:xfrm>
          <a:custGeom>
            <a:avLst/>
            <a:gdLst/>
            <a:ahLst/>
            <a:cxnLst/>
            <a:rect l="l" t="t" r="r" b="b"/>
            <a:pathLst>
              <a:path w="2505456" h="2505456">
                <a:moveTo>
                  <a:pt x="1252728" y="0"/>
                </a:moveTo>
                <a:cubicBezTo>
                  <a:pt x="1944591" y="0"/>
                  <a:pt x="2505456" y="560865"/>
                  <a:pt x="2505456" y="1252728"/>
                </a:cubicBezTo>
                <a:cubicBezTo>
                  <a:pt x="2505456" y="1944591"/>
                  <a:pt x="1944591" y="2505456"/>
                  <a:pt x="1252728" y="2505456"/>
                </a:cubicBezTo>
                <a:cubicBezTo>
                  <a:pt x="560865" y="2505456"/>
                  <a:pt x="0" y="1944591"/>
                  <a:pt x="0" y="1252728"/>
                </a:cubicBezTo>
                <a:cubicBezTo>
                  <a:pt x="0" y="560865"/>
                  <a:pt x="560865" y="0"/>
                  <a:pt x="1252728" y="0"/>
                </a:cubicBezTo>
                <a:close/>
              </a:path>
            </a:pathLst>
          </a:custGeom>
        </p:spPr>
      </p:pic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F9BDD094-5662-496C-9896-81D44440A4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043" r="1" b="10207"/>
          <a:stretch/>
        </p:blipFill>
        <p:spPr>
          <a:xfrm>
            <a:off x="20" y="10"/>
            <a:ext cx="3904480" cy="3318836"/>
          </a:xfrm>
          <a:custGeom>
            <a:avLst/>
            <a:gdLst/>
            <a:ahLst/>
            <a:cxnLst/>
            <a:rect l="l" t="t" r="r" b="b"/>
            <a:pathLst>
              <a:path w="3904500" h="3318846">
                <a:moveTo>
                  <a:pt x="0" y="0"/>
                </a:moveTo>
                <a:lnTo>
                  <a:pt x="3550823" y="0"/>
                </a:lnTo>
                <a:lnTo>
                  <a:pt x="3646046" y="156742"/>
                </a:lnTo>
                <a:cubicBezTo>
                  <a:pt x="3810874" y="460163"/>
                  <a:pt x="3904500" y="807876"/>
                  <a:pt x="3904500" y="1177456"/>
                </a:cubicBezTo>
                <a:cubicBezTo>
                  <a:pt x="3904500" y="2360113"/>
                  <a:pt x="2945767" y="3318846"/>
                  <a:pt x="1763110" y="3318846"/>
                </a:cubicBezTo>
                <a:cubicBezTo>
                  <a:pt x="1097866" y="3318846"/>
                  <a:pt x="503472" y="3015497"/>
                  <a:pt x="110709" y="2539579"/>
                </a:cubicBezTo>
                <a:lnTo>
                  <a:pt x="0" y="2391530"/>
                </a:lnTo>
                <a:close/>
              </a:path>
            </a:pathLst>
          </a:cu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6A6BC649-A9AF-4331-BFB1-147D3963C7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454" r="3" b="18457"/>
          <a:stretch/>
        </p:blipFill>
        <p:spPr>
          <a:xfrm>
            <a:off x="1" y="4207014"/>
            <a:ext cx="3050387" cy="2654675"/>
          </a:xfrm>
          <a:custGeom>
            <a:avLst/>
            <a:gdLst/>
            <a:ahLst/>
            <a:cxnLst/>
            <a:rect l="l" t="t" r="r" b="b"/>
            <a:pathLst>
              <a:path w="3050387" h="2654675">
                <a:moveTo>
                  <a:pt x="1360112" y="0"/>
                </a:moveTo>
                <a:cubicBezTo>
                  <a:pt x="2293625" y="0"/>
                  <a:pt x="3050387" y="756762"/>
                  <a:pt x="3050387" y="1690275"/>
                </a:cubicBezTo>
                <a:cubicBezTo>
                  <a:pt x="3050387" y="2040343"/>
                  <a:pt x="2943967" y="2365554"/>
                  <a:pt x="2761715" y="2635324"/>
                </a:cubicBezTo>
                <a:lnTo>
                  <a:pt x="2747244" y="2654675"/>
                </a:lnTo>
                <a:lnTo>
                  <a:pt x="0" y="2654675"/>
                </a:lnTo>
                <a:lnTo>
                  <a:pt x="0" y="689742"/>
                </a:lnTo>
                <a:lnTo>
                  <a:pt x="55814" y="615103"/>
                </a:lnTo>
                <a:cubicBezTo>
                  <a:pt x="365835" y="239445"/>
                  <a:pt x="835011" y="0"/>
                  <a:pt x="1360112" y="0"/>
                </a:cubicBezTo>
                <a:close/>
              </a:path>
            </a:pathLst>
          </a:cu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7C1833D-3096-4AE8-A615-02BACDE19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313" y="2871982"/>
            <a:ext cx="4375579" cy="310019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7  </a:t>
            </a:r>
            <a:r>
              <a:rPr lang="en-US" sz="1800" dirty="0" err="1"/>
              <a:t>kvinder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udvalget</a:t>
            </a:r>
            <a:r>
              <a:rPr lang="en-US" sz="1800" dirty="0"/>
              <a:t> </a:t>
            </a:r>
            <a:r>
              <a:rPr lang="en-US" sz="1800" dirty="0" err="1"/>
              <a:t>fra</a:t>
            </a:r>
            <a:r>
              <a:rPr lang="en-US" sz="1800" dirty="0"/>
              <a:t> </a:t>
            </a:r>
            <a:r>
              <a:rPr lang="en-US" sz="1800" dirty="0" err="1"/>
              <a:t>Danmark</a:t>
            </a:r>
            <a:r>
              <a:rPr lang="en-US" sz="1800" dirty="0"/>
              <a:t>,   Tanzania, Iran </a:t>
            </a:r>
            <a:r>
              <a:rPr lang="en-US" sz="1800" dirty="0" err="1"/>
              <a:t>og</a:t>
            </a:r>
            <a:r>
              <a:rPr lang="en-US" sz="1800" dirty="0"/>
              <a:t> </a:t>
            </a:r>
            <a:r>
              <a:rPr lang="en-US" sz="1800" dirty="0" err="1"/>
              <a:t>Filippinerne</a:t>
            </a:r>
            <a:r>
              <a:rPr lang="en-US" sz="1800" dirty="0"/>
              <a:t> 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819238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10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eeform: Shape 12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3DC079E-08E4-499B-9553-9516ABE7A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252" y="633046"/>
            <a:ext cx="4463623" cy="1314996"/>
          </a:xfrm>
        </p:spPr>
        <p:txBody>
          <a:bodyPr anchor="b">
            <a:normAutofit fontScale="90000"/>
          </a:bodyPr>
          <a:lstStyle/>
          <a:p>
            <a:r>
              <a:rPr lang="da-DK" sz="2100" dirty="0">
                <a:solidFill>
                  <a:schemeClr val="bg1"/>
                </a:solidFill>
              </a:rPr>
              <a:t>In </a:t>
            </a:r>
            <a:r>
              <a:rPr lang="da-DK" sz="2100" dirty="0" err="1">
                <a:solidFill>
                  <a:schemeClr val="bg1"/>
                </a:solidFill>
              </a:rPr>
              <a:t>cooperation</a:t>
            </a:r>
            <a:r>
              <a:rPr lang="da-DK" sz="2100" dirty="0">
                <a:solidFill>
                  <a:schemeClr val="bg1"/>
                </a:solidFill>
              </a:rPr>
              <a:t> with Mette Steel- Consultant of Migrant Work and </a:t>
            </a:r>
            <a:r>
              <a:rPr lang="da-DK" sz="2100" dirty="0" err="1">
                <a:solidFill>
                  <a:schemeClr val="bg1"/>
                </a:solidFill>
              </a:rPr>
              <a:t>Lutheran</a:t>
            </a:r>
            <a:r>
              <a:rPr lang="da-DK" sz="2100" dirty="0">
                <a:solidFill>
                  <a:schemeClr val="bg1"/>
                </a:solidFill>
              </a:rPr>
              <a:t> </a:t>
            </a:r>
            <a:r>
              <a:rPr lang="da-DK" sz="2100" dirty="0" err="1">
                <a:solidFill>
                  <a:schemeClr val="bg1"/>
                </a:solidFill>
              </a:rPr>
              <a:t>Church</a:t>
            </a:r>
            <a:r>
              <a:rPr lang="da-DK" sz="2100" dirty="0">
                <a:solidFill>
                  <a:schemeClr val="bg1"/>
                </a:solidFill>
              </a:rPr>
              <a:t> </a:t>
            </a:r>
            <a:r>
              <a:rPr lang="da-DK" sz="2100" dirty="0" err="1">
                <a:solidFill>
                  <a:schemeClr val="bg1"/>
                </a:solidFill>
              </a:rPr>
              <a:t>Encounter</a:t>
            </a:r>
            <a:r>
              <a:rPr lang="da-DK" sz="2100" dirty="0">
                <a:solidFill>
                  <a:schemeClr val="bg1"/>
                </a:solidFill>
              </a:rPr>
              <a:t> with </a:t>
            </a:r>
            <a:r>
              <a:rPr lang="da-DK" sz="2100" dirty="0" err="1">
                <a:solidFill>
                  <a:schemeClr val="bg1"/>
                </a:solidFill>
              </a:rPr>
              <a:t>other</a:t>
            </a:r>
            <a:r>
              <a:rPr lang="da-DK" sz="2100" dirty="0">
                <a:solidFill>
                  <a:schemeClr val="bg1"/>
                </a:solidFill>
              </a:rPr>
              <a:t> Religions of Haderslev Diocese(Haderslev Stift), </a:t>
            </a:r>
            <a:r>
              <a:rPr lang="da-DK" sz="2100" dirty="0" err="1">
                <a:solidFill>
                  <a:schemeClr val="bg1"/>
                </a:solidFill>
              </a:rPr>
              <a:t>consisting</a:t>
            </a:r>
            <a:r>
              <a:rPr lang="da-DK" sz="2100" dirty="0">
                <a:solidFill>
                  <a:schemeClr val="bg1"/>
                </a:solidFill>
              </a:rPr>
              <a:t> of 8 </a:t>
            </a:r>
            <a:r>
              <a:rPr lang="da-DK" sz="2100" dirty="0" err="1">
                <a:solidFill>
                  <a:schemeClr val="bg1"/>
                </a:solidFill>
              </a:rPr>
              <a:t>deaneries</a:t>
            </a:r>
            <a:r>
              <a:rPr lang="da-DK" sz="2100" dirty="0">
                <a:solidFill>
                  <a:schemeClr val="bg1"/>
                </a:solidFill>
              </a:rPr>
              <a:t>  in 8 </a:t>
            </a:r>
            <a:r>
              <a:rPr lang="da-DK" sz="2100" dirty="0" err="1">
                <a:solidFill>
                  <a:schemeClr val="bg1"/>
                </a:solidFill>
              </a:rPr>
              <a:t>towns</a:t>
            </a:r>
            <a:r>
              <a:rPr lang="da-DK" sz="2100" dirty="0">
                <a:solidFill>
                  <a:schemeClr val="bg1"/>
                </a:solidFill>
              </a:rPr>
              <a:t> in Denmark) </a:t>
            </a:r>
          </a:p>
        </p:txBody>
      </p:sp>
      <p:sp>
        <p:nvSpPr>
          <p:cNvPr id="33" name="Freeform: Shape 14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4" name="Freeform: Shape 16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pic>
        <p:nvPicPr>
          <p:cNvPr id="3" name="Pladsholder til indhold 2">
            <a:extLst>
              <a:ext uri="{FF2B5EF4-FFF2-40B4-BE49-F238E27FC236}">
                <a16:creationId xmlns:a16="http://schemas.microsoft.com/office/drawing/2014/main" id="{51B2AF4D-172D-4270-A287-FE8959D17A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1575" y="2125663"/>
            <a:ext cx="4044950" cy="4044950"/>
          </a:xfrm>
          <a:prstGeom prst="rect">
            <a:avLst/>
          </a:prstGeom>
        </p:spPr>
      </p:pic>
      <p:sp>
        <p:nvSpPr>
          <p:cNvPr id="36" name="Freeform: Shape 18">
            <a:extLst>
              <a:ext uri="{FF2B5EF4-FFF2-40B4-BE49-F238E27FC236}">
                <a16:creationId xmlns:a16="http://schemas.microsoft.com/office/drawing/2014/main" id="{83C8019B-3985-409B-9B87-494B974EE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37" name="Freeform: Shape 20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8" name="Freeform: Shape 22">
            <a:extLst>
              <a:ext uri="{FF2B5EF4-FFF2-40B4-BE49-F238E27FC236}">
                <a16:creationId xmlns:a16="http://schemas.microsoft.com/office/drawing/2014/main" id="{B85A4DB3-61AA-49A1-85A9-B3397CD51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B1812859-3C36-482C-AF6B-437F58094F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"/>
          <a:stretch/>
        </p:blipFill>
        <p:spPr>
          <a:xfrm>
            <a:off x="7020480" y="871280"/>
            <a:ext cx="4415738" cy="4415738"/>
          </a:xfrm>
          <a:custGeom>
            <a:avLst/>
            <a:gdLst/>
            <a:ahLst/>
            <a:cxnLst/>
            <a:rect l="l" t="t" r="r" b="b"/>
            <a:pathLst>
              <a:path w="2452978" h="2452978">
                <a:moveTo>
                  <a:pt x="1226489" y="0"/>
                </a:moveTo>
                <a:cubicBezTo>
                  <a:pt x="1903860" y="0"/>
                  <a:pt x="2452978" y="549118"/>
                  <a:pt x="2452978" y="1226489"/>
                </a:cubicBezTo>
                <a:cubicBezTo>
                  <a:pt x="2452978" y="1903860"/>
                  <a:pt x="1903860" y="2452978"/>
                  <a:pt x="1226489" y="2452978"/>
                </a:cubicBezTo>
                <a:cubicBezTo>
                  <a:pt x="549118" y="2452978"/>
                  <a:pt x="0" y="1903860"/>
                  <a:pt x="0" y="1226489"/>
                </a:cubicBezTo>
                <a:cubicBezTo>
                  <a:pt x="0" y="549118"/>
                  <a:pt x="549118" y="0"/>
                  <a:pt x="1226489" y="0"/>
                </a:cubicBezTo>
                <a:close/>
              </a:path>
            </a:pathLst>
          </a:custGeom>
        </p:spPr>
      </p:pic>
      <p:grpSp>
        <p:nvGrpSpPr>
          <p:cNvPr id="39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872574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1397</TotalTime>
  <Words>1163</Words>
  <Application>Microsoft Office PowerPoint</Application>
  <PresentationFormat>Widescreen</PresentationFormat>
  <Paragraphs>127</Paragraphs>
  <Slides>35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Office-tema</vt:lpstr>
      <vt:lpstr>Women International Forum Kolding, Denmark  </vt:lpstr>
      <vt:lpstr>February 1-7 but with activities observed globally  from last week of January to March 7 </vt:lpstr>
      <vt:lpstr>The official logo of the event </vt:lpstr>
      <vt:lpstr>Principles for the celebration and observance </vt:lpstr>
      <vt:lpstr>På dansk/ In Danish  </vt:lpstr>
      <vt:lpstr>One can go into the website and see our submitted reports in the past two years. </vt:lpstr>
      <vt:lpstr>Cancellations of activities in 2021 because of Corona and what remains is for women online… </vt:lpstr>
      <vt:lpstr>Committee of Women Encounter/Kvinder møder kvinder </vt:lpstr>
      <vt:lpstr>In cooperation with Mette Steel- Consultant of Migrant Work and Lutheran Church Encounter with other Religions of Haderslev Diocese(Haderslev Stift), consisting of 8 deaneries  in 8 towns in Denmark) </vt:lpstr>
      <vt:lpstr>Our participation in UN World Interfaith Harmony Week in 2019, 2020 and 2021 by photos  </vt:lpstr>
      <vt:lpstr>Welcome to people of diversity in  faiths and cultures</vt:lpstr>
      <vt:lpstr>Our observance in Kolding, the first two years: </vt:lpstr>
      <vt:lpstr>PowerPoint-præsentation</vt:lpstr>
      <vt:lpstr>More on the activities for WIFHW… </vt:lpstr>
      <vt:lpstr>First Painting Exhibition 2019 </vt:lpstr>
      <vt:lpstr>17 artists exhibited their art  </vt:lpstr>
      <vt:lpstr>The mayor, Jørgen Pedersen, opened the Art Exhibition at Kolding Library </vt:lpstr>
      <vt:lpstr>Filipina Singing Group singing and dancing for the opening of the Art Exhibition </vt:lpstr>
      <vt:lpstr>International Women’s Feast,          Simon Peters Hus </vt:lpstr>
      <vt:lpstr>Women sharing </vt:lpstr>
      <vt:lpstr>Flags, dances, food, children </vt:lpstr>
      <vt:lpstr>Sharing of concerns as women… </vt:lpstr>
      <vt:lpstr>Women love to cook </vt:lpstr>
      <vt:lpstr>Brunch Fellowship </vt:lpstr>
      <vt:lpstr>Brunch with speakers from 4 religions </vt:lpstr>
      <vt:lpstr>Lecture Evening  on Friendship, Hospitality and Compassion </vt:lpstr>
      <vt:lpstr>Venue: Simon Peters Church </vt:lpstr>
      <vt:lpstr>Lecture evening on Reconciliation from his book of Aydin Soei </vt:lpstr>
      <vt:lpstr>The Opening Day WIFHW in February  at the SPK Church</vt:lpstr>
      <vt:lpstr>Opening of the World Interfaith Harmony Week with stories of Refugees and their contact families </vt:lpstr>
      <vt:lpstr>Painting Workshop: Symbols in religions </vt:lpstr>
      <vt:lpstr>Sprogcafe </vt:lpstr>
      <vt:lpstr>2021 and Corona restrictions, lockdown and cancellations </vt:lpstr>
      <vt:lpstr>Our objectives today: </vt:lpstr>
      <vt:lpstr> Christmas decorations and Flower Arrangement  by women done at Simon Peters Hus. Just concluding with  flowers to cheer us up and express our longing  for spring and dream that Covid-19 will soon be over!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Women International Forum Kolding, Denmark</dc:title>
  <dc:creator>Elizabeth Padillo Olesen</dc:creator>
  <cp:lastModifiedBy>Elizabeth Padillo Olesen</cp:lastModifiedBy>
  <cp:revision>56</cp:revision>
  <dcterms:created xsi:type="dcterms:W3CDTF">2021-02-23T13:10:40Z</dcterms:created>
  <dcterms:modified xsi:type="dcterms:W3CDTF">2021-03-02T09:28:01Z</dcterms:modified>
</cp:coreProperties>
</file>